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859" r:id="rId2"/>
    <p:sldMasterId id="2147483746" r:id="rId3"/>
    <p:sldMasterId id="2147484254" r:id="rId4"/>
    <p:sldMasterId id="2147483775" r:id="rId5"/>
  </p:sldMasterIdLst>
  <p:sldIdLst>
    <p:sldId id="265" r:id="rId6"/>
    <p:sldId id="256" r:id="rId7"/>
    <p:sldId id="258" r:id="rId8"/>
    <p:sldId id="259" r:id="rId9"/>
    <p:sldId id="262" r:id="rId10"/>
    <p:sldId id="263" r:id="rId11"/>
    <p:sldId id="260" r:id="rId12"/>
    <p:sldId id="261"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A65DF-4543-4827-860E-FE483F797EEC}" v="127" dt="2020-03-04T10:46:00.689"/>
    <p1510:client id="{3D66182D-39C5-4249-9672-F0BD8AA81240}" v="8" dt="2020-03-03T18:08:18.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ed Aliyu" userId="4caa99651a55347e" providerId="Windows Live" clId="Web-{4BF728AD-D139-4E92-8583-5CF3564AD003}"/>
    <pc:docChg chg="modSld">
      <pc:chgData name="Ahmeed Aliyu" userId="4caa99651a55347e" providerId="Windows Live" clId="Web-{4BF728AD-D139-4E92-8583-5CF3564AD003}" dt="2020-03-04T15:02:55.296" v="4"/>
      <pc:docMkLst>
        <pc:docMk/>
      </pc:docMkLst>
      <pc:sldChg chg="addSp delSp modSp">
        <pc:chgData name="Ahmeed Aliyu" userId="4caa99651a55347e" providerId="Windows Live" clId="Web-{4BF728AD-D139-4E92-8583-5CF3564AD003}" dt="2020-03-04T15:02:55.296" v="4"/>
        <pc:sldMkLst>
          <pc:docMk/>
          <pc:sldMk cId="1993911026" sldId="265"/>
        </pc:sldMkLst>
        <pc:spChg chg="mod">
          <ac:chgData name="Ahmeed Aliyu" userId="4caa99651a55347e" providerId="Windows Live" clId="Web-{4BF728AD-D139-4E92-8583-5CF3564AD003}" dt="2020-03-04T15:02:55.296" v="4"/>
          <ac:spMkLst>
            <pc:docMk/>
            <pc:sldMk cId="1993911026" sldId="265"/>
            <ac:spMk id="13" creationId="{037ED247-B53F-4139-8A2E-7799A6D5F5A1}"/>
          </ac:spMkLst>
        </pc:spChg>
        <pc:spChg chg="add del">
          <ac:chgData name="Ahmeed Aliyu" userId="4caa99651a55347e" providerId="Windows Live" clId="Web-{4BF728AD-D139-4E92-8583-5CF3564AD003}" dt="2020-03-04T15:02:55.296" v="4"/>
          <ac:spMkLst>
            <pc:docMk/>
            <pc:sldMk cId="1993911026" sldId="265"/>
            <ac:spMk id="33" creationId="{021A4066-B261-49FE-952E-A0FE3EE75CD2}"/>
          </ac:spMkLst>
        </pc:spChg>
        <pc:spChg chg="add del">
          <ac:chgData name="Ahmeed Aliyu" userId="4caa99651a55347e" providerId="Windows Live" clId="Web-{4BF728AD-D139-4E92-8583-5CF3564AD003}" dt="2020-03-04T15:02:55.296" v="4"/>
          <ac:spMkLst>
            <pc:docMk/>
            <pc:sldMk cId="1993911026" sldId="265"/>
            <ac:spMk id="35" creationId="{81958111-BC13-4D45-AB27-0C2C83F9BA64}"/>
          </ac:spMkLst>
        </pc:spChg>
        <pc:spChg chg="add del">
          <ac:chgData name="Ahmeed Aliyu" userId="4caa99651a55347e" providerId="Windows Live" clId="Web-{4BF728AD-D139-4E92-8583-5CF3564AD003}" dt="2020-03-04T15:02:55.249" v="3"/>
          <ac:spMkLst>
            <pc:docMk/>
            <pc:sldMk cId="1993911026" sldId="265"/>
            <ac:spMk id="41" creationId="{1CE580D1-F917-4567-AFB4-99AA9B52ADF0}"/>
          </ac:spMkLst>
        </pc:spChg>
        <pc:spChg chg="add del">
          <ac:chgData name="Ahmeed Aliyu" userId="4caa99651a55347e" providerId="Windows Live" clId="Web-{4BF728AD-D139-4E92-8583-5CF3564AD003}" dt="2020-03-04T15:02:39.733" v="1"/>
          <ac:spMkLst>
            <pc:docMk/>
            <pc:sldMk cId="1993911026" sldId="265"/>
            <ac:spMk id="44" creationId="{1CE580D1-F917-4567-AFB4-99AA9B52ADF0}"/>
          </ac:spMkLst>
        </pc:spChg>
        <pc:spChg chg="add del">
          <ac:chgData name="Ahmeed Aliyu" userId="4caa99651a55347e" providerId="Windows Live" clId="Web-{4BF728AD-D139-4E92-8583-5CF3564AD003}" dt="2020-03-04T15:02:55.249" v="3"/>
          <ac:spMkLst>
            <pc:docMk/>
            <pc:sldMk cId="1993911026" sldId="265"/>
            <ac:spMk id="47" creationId="{EC17D08F-2133-44A9-B28C-CB29928FA8D9}"/>
          </ac:spMkLst>
        </pc:spChg>
        <pc:spChg chg="add del">
          <ac:chgData name="Ahmeed Aliyu" userId="4caa99651a55347e" providerId="Windows Live" clId="Web-{4BF728AD-D139-4E92-8583-5CF3564AD003}" dt="2020-03-04T15:02:55.249" v="3"/>
          <ac:spMkLst>
            <pc:docMk/>
            <pc:sldMk cId="1993911026" sldId="265"/>
            <ac:spMk id="49" creationId="{0CC36881-E309-4C41-8B5B-203AADC15FF6}"/>
          </ac:spMkLst>
        </pc:spChg>
        <pc:spChg chg="add">
          <ac:chgData name="Ahmeed Aliyu" userId="4caa99651a55347e" providerId="Windows Live" clId="Web-{4BF728AD-D139-4E92-8583-5CF3564AD003}" dt="2020-03-04T15:02:55.296" v="4"/>
          <ac:spMkLst>
            <pc:docMk/>
            <pc:sldMk cId="1993911026" sldId="265"/>
            <ac:spMk id="51" creationId="{C63C853E-3842-4594-86A9-051FFAF4D343}"/>
          </ac:spMkLst>
        </pc:spChg>
        <pc:spChg chg="add del">
          <ac:chgData name="Ahmeed Aliyu" userId="4caa99651a55347e" providerId="Windows Live" clId="Web-{4BF728AD-D139-4E92-8583-5CF3564AD003}" dt="2020-03-04T15:02:39.733" v="1"/>
          <ac:spMkLst>
            <pc:docMk/>
            <pc:sldMk cId="1993911026" sldId="265"/>
            <ac:spMk id="52" creationId="{4F6621CF-F493-40D5-98AE-24A9D3AD43C4}"/>
          </ac:spMkLst>
        </pc:spChg>
        <pc:spChg chg="add del">
          <ac:chgData name="Ahmeed Aliyu" userId="4caa99651a55347e" providerId="Windows Live" clId="Web-{4BF728AD-D139-4E92-8583-5CF3564AD003}" dt="2020-03-04T15:02:39.733" v="1"/>
          <ac:spMkLst>
            <pc:docMk/>
            <pc:sldMk cId="1993911026" sldId="265"/>
            <ac:spMk id="54" creationId="{CADEE02A-D296-42EA-88F5-7803F69CEE29}"/>
          </ac:spMkLst>
        </pc:spChg>
        <pc:spChg chg="add">
          <ac:chgData name="Ahmeed Aliyu" userId="4caa99651a55347e" providerId="Windows Live" clId="Web-{4BF728AD-D139-4E92-8583-5CF3564AD003}" dt="2020-03-04T15:02:55.296" v="4"/>
          <ac:spMkLst>
            <pc:docMk/>
            <pc:sldMk cId="1993911026" sldId="265"/>
            <ac:spMk id="61" creationId="{B7AC7FB8-6AFB-432C-87F3-29C82F6DAA64}"/>
          </ac:spMkLst>
        </pc:spChg>
        <pc:spChg chg="add">
          <ac:chgData name="Ahmeed Aliyu" userId="4caa99651a55347e" providerId="Windows Live" clId="Web-{4BF728AD-D139-4E92-8583-5CF3564AD003}" dt="2020-03-04T15:02:55.296" v="4"/>
          <ac:spMkLst>
            <pc:docMk/>
            <pc:sldMk cId="1993911026" sldId="265"/>
            <ac:spMk id="63" creationId="{A87E823F-14D5-4EE8-B277-1CBBD9456D34}"/>
          </ac:spMkLst>
        </pc:spChg>
        <pc:grpChg chg="add del">
          <ac:chgData name="Ahmeed Aliyu" userId="4caa99651a55347e" providerId="Windows Live" clId="Web-{4BF728AD-D139-4E92-8583-5CF3564AD003}" dt="2020-03-04T15:02:55.296" v="4"/>
          <ac:grpSpMkLst>
            <pc:docMk/>
            <pc:sldMk cId="1993911026" sldId="265"/>
            <ac:grpSpMk id="37" creationId="{82188758-E18A-4CE5-9D03-F4BF5D887C3F}"/>
          </ac:grpSpMkLst>
        </pc:grpChg>
        <pc:grpChg chg="add del">
          <ac:chgData name="Ahmeed Aliyu" userId="4caa99651a55347e" providerId="Windows Live" clId="Web-{4BF728AD-D139-4E92-8583-5CF3564AD003}" dt="2020-03-04T15:02:55.249" v="3"/>
          <ac:grpSpMkLst>
            <pc:docMk/>
            <pc:sldMk cId="1993911026" sldId="265"/>
            <ac:grpSpMk id="58" creationId="{AED92372-F778-4E96-9E90-4E63BAF3CAD3}"/>
          </ac:grpSpMkLst>
        </pc:grpChg>
        <pc:grpChg chg="add">
          <ac:chgData name="Ahmeed Aliyu" userId="4caa99651a55347e" providerId="Windows Live" clId="Web-{4BF728AD-D139-4E92-8583-5CF3564AD003}" dt="2020-03-04T15:02:55.296" v="4"/>
          <ac:grpSpMkLst>
            <pc:docMk/>
            <pc:sldMk cId="1993911026" sldId="265"/>
            <ac:grpSpMk id="65" creationId="{38685E86-ECD2-4EA3-99F5-413039D95C2E}"/>
          </ac:grpSpMkLst>
        </pc:grpChg>
        <pc:picChg chg="mod">
          <ac:chgData name="Ahmeed Aliyu" userId="4caa99651a55347e" providerId="Windows Live" clId="Web-{4BF728AD-D139-4E92-8583-5CF3564AD003}" dt="2020-03-04T15:02:55.249" v="3"/>
          <ac:picMkLst>
            <pc:docMk/>
            <pc:sldMk cId="1993911026" sldId="265"/>
            <ac:picMk id="11" creationId="{6D227914-BA27-4705-8047-12034ED5699A}"/>
          </ac:picMkLst>
        </pc:picChg>
        <pc:picChg chg="add del">
          <ac:chgData name="Ahmeed Aliyu" userId="4caa99651a55347e" providerId="Windows Live" clId="Web-{4BF728AD-D139-4E92-8583-5CF3564AD003}" dt="2020-03-04T15:02:55.296" v="4"/>
          <ac:picMkLst>
            <pc:docMk/>
            <pc:sldMk cId="1993911026" sldId="265"/>
            <ac:picMk id="39" creationId="{D42F4933-2ECF-4EE5-BCE4-F19E3CA609FE}"/>
          </ac:picMkLst>
        </pc:picChg>
        <pc:picChg chg="add del">
          <ac:chgData name="Ahmeed Aliyu" userId="4caa99651a55347e" providerId="Windows Live" clId="Web-{4BF728AD-D139-4E92-8583-5CF3564AD003}" dt="2020-03-04T15:02:55.249" v="3"/>
          <ac:picMkLst>
            <pc:docMk/>
            <pc:sldMk cId="1993911026" sldId="265"/>
            <ac:picMk id="42" creationId="{1F5620B8-A2D8-4568-B566-F0453A0D9167}"/>
          </ac:picMkLst>
        </pc:picChg>
        <pc:picChg chg="add del">
          <ac:chgData name="Ahmeed Aliyu" userId="4caa99651a55347e" providerId="Windows Live" clId="Web-{4BF728AD-D139-4E92-8583-5CF3564AD003}" dt="2020-03-04T15:02:39.733" v="1"/>
          <ac:picMkLst>
            <pc:docMk/>
            <pc:sldMk cId="1993911026" sldId="265"/>
            <ac:picMk id="46" creationId="{1F5620B8-A2D8-4568-B566-F0453A0D9167}"/>
          </ac:picMkLst>
        </pc:picChg>
        <pc:picChg chg="add">
          <ac:chgData name="Ahmeed Aliyu" userId="4caa99651a55347e" providerId="Windows Live" clId="Web-{4BF728AD-D139-4E92-8583-5CF3564AD003}" dt="2020-03-04T15:02:55.296" v="4"/>
          <ac:picMkLst>
            <pc:docMk/>
            <pc:sldMk cId="1993911026" sldId="265"/>
            <ac:picMk id="53" creationId="{B591CDC5-6B61-4116-B3B5-0FF42B6E606D}"/>
          </ac:picMkLst>
        </pc:picChg>
        <pc:picChg chg="add">
          <ac:chgData name="Ahmeed Aliyu" userId="4caa99651a55347e" providerId="Windows Live" clId="Web-{4BF728AD-D139-4E92-8583-5CF3564AD003}" dt="2020-03-04T15:02:55.296" v="4"/>
          <ac:picMkLst>
            <pc:docMk/>
            <pc:sldMk cId="1993911026" sldId="265"/>
            <ac:picMk id="60" creationId="{0747548D-84E4-421A-9E60-249FC378C38B}"/>
          </ac:picMkLst>
        </pc:picChg>
        <pc:picChg chg="add del">
          <ac:chgData name="Ahmeed Aliyu" userId="4caa99651a55347e" providerId="Windows Live" clId="Web-{4BF728AD-D139-4E92-8583-5CF3564AD003}" dt="2020-03-04T15:02:55.249" v="3"/>
          <ac:picMkLst>
            <pc:docMk/>
            <pc:sldMk cId="1993911026" sldId="265"/>
            <ac:picMk id="62" creationId="{4B61EBEC-D0CA-456C-98A6-EDA1AC9FB0D6}"/>
          </ac:picMkLst>
        </pc:picChg>
        <pc:cxnChg chg="add del">
          <ac:chgData name="Ahmeed Aliyu" userId="4caa99651a55347e" providerId="Windows Live" clId="Web-{4BF728AD-D139-4E92-8583-5CF3564AD003}" dt="2020-03-04T15:02:55.296" v="4"/>
          <ac:cxnSpMkLst>
            <pc:docMk/>
            <pc:sldMk cId="1993911026" sldId="265"/>
            <ac:cxnSpMk id="32" creationId="{C6FAC23C-014D-4AC5-AD1B-36F7D0E7EF32}"/>
          </ac:cxnSpMkLst>
        </pc:cxnChg>
        <pc:cxnChg chg="add del">
          <ac:chgData name="Ahmeed Aliyu" userId="4caa99651a55347e" providerId="Windows Live" clId="Web-{4BF728AD-D139-4E92-8583-5CF3564AD003}" dt="2020-03-04T15:02:55.296" v="4"/>
          <ac:cxnSpMkLst>
            <pc:docMk/>
            <pc:sldMk cId="1993911026" sldId="265"/>
            <ac:cxnSpMk id="34" creationId="{381B4579-E2EA-4BD7-94FF-0A0BEE135C6B}"/>
          </ac:cxnSpMkLst>
        </pc:cxnChg>
        <pc:cxnChg chg="add del">
          <ac:chgData name="Ahmeed Aliyu" userId="4caa99651a55347e" providerId="Windows Live" clId="Web-{4BF728AD-D139-4E92-8583-5CF3564AD003}" dt="2020-03-04T15:02:55.249" v="3"/>
          <ac:cxnSpMkLst>
            <pc:docMk/>
            <pc:sldMk cId="1993911026" sldId="265"/>
            <ac:cxnSpMk id="43" creationId="{1C7D2BA4-4B7A-4596-8BCC-5CF715423894}"/>
          </ac:cxnSpMkLst>
        </pc:cxnChg>
        <pc:cxnChg chg="add del">
          <ac:chgData name="Ahmeed Aliyu" userId="4caa99651a55347e" providerId="Windows Live" clId="Web-{4BF728AD-D139-4E92-8583-5CF3564AD003}" dt="2020-03-04T15:02:55.249" v="3"/>
          <ac:cxnSpMkLst>
            <pc:docMk/>
            <pc:sldMk cId="1993911026" sldId="265"/>
            <ac:cxnSpMk id="45" creationId="{4977F1E1-2B6F-4BB6-899F-67D8764D83C5}"/>
          </ac:cxnSpMkLst>
        </pc:cxnChg>
        <pc:cxnChg chg="add del">
          <ac:chgData name="Ahmeed Aliyu" userId="4caa99651a55347e" providerId="Windows Live" clId="Web-{4BF728AD-D139-4E92-8583-5CF3564AD003}" dt="2020-03-04T15:02:39.733" v="1"/>
          <ac:cxnSpMkLst>
            <pc:docMk/>
            <pc:sldMk cId="1993911026" sldId="265"/>
            <ac:cxnSpMk id="48" creationId="{1C7D2BA4-4B7A-4596-8BCC-5CF715423894}"/>
          </ac:cxnSpMkLst>
        </pc:cxnChg>
        <pc:cxnChg chg="add del">
          <ac:chgData name="Ahmeed Aliyu" userId="4caa99651a55347e" providerId="Windows Live" clId="Web-{4BF728AD-D139-4E92-8583-5CF3564AD003}" dt="2020-03-04T15:02:39.733" v="1"/>
          <ac:cxnSpMkLst>
            <pc:docMk/>
            <pc:sldMk cId="1993911026" sldId="265"/>
            <ac:cxnSpMk id="50" creationId="{4977F1E1-2B6F-4BB6-899F-67D8764D83C5}"/>
          </ac:cxnSpMkLst>
        </pc:cxnChg>
        <pc:cxnChg chg="add">
          <ac:chgData name="Ahmeed Aliyu" userId="4caa99651a55347e" providerId="Windows Live" clId="Web-{4BF728AD-D139-4E92-8583-5CF3564AD003}" dt="2020-03-04T15:02:55.296" v="4"/>
          <ac:cxnSpMkLst>
            <pc:docMk/>
            <pc:sldMk cId="1993911026" sldId="265"/>
            <ac:cxnSpMk id="55" creationId="{25B08984-5BEB-422F-A364-2B41E6A516EB}"/>
          </ac:cxnSpMkLst>
        </pc:cxnChg>
        <pc:cxnChg chg="add del">
          <ac:chgData name="Ahmeed Aliyu" userId="4caa99651a55347e" providerId="Windows Live" clId="Web-{4BF728AD-D139-4E92-8583-5CF3564AD003}" dt="2020-03-04T15:02:55.249" v="3"/>
          <ac:cxnSpMkLst>
            <pc:docMk/>
            <pc:sldMk cId="1993911026" sldId="265"/>
            <ac:cxnSpMk id="56" creationId="{84F2C6A8-7D46-49EA-860B-0F0B0208436C}"/>
          </ac:cxnSpMkLst>
        </pc:cxnChg>
        <pc:cxnChg chg="add">
          <ac:chgData name="Ahmeed Aliyu" userId="4caa99651a55347e" providerId="Windows Live" clId="Web-{4BF728AD-D139-4E92-8583-5CF3564AD003}" dt="2020-03-04T15:02:55.296" v="4"/>
          <ac:cxnSpMkLst>
            <pc:docMk/>
            <pc:sldMk cId="1993911026" sldId="265"/>
            <ac:cxnSpMk id="59" creationId="{A8F413B1-54E0-4B16-92AB-1CC5C7D645BC}"/>
          </ac:cxnSpMkLst>
        </pc:cxnChg>
        <pc:cxnChg chg="add del">
          <ac:chgData name="Ahmeed Aliyu" userId="4caa99651a55347e" providerId="Windows Live" clId="Web-{4BF728AD-D139-4E92-8583-5CF3564AD003}" dt="2020-03-04T15:02:55.249" v="3"/>
          <ac:cxnSpMkLst>
            <pc:docMk/>
            <pc:sldMk cId="1993911026" sldId="265"/>
            <ac:cxnSpMk id="64" creationId="{718A71EB-D327-4458-85FB-26336B2BA01B}"/>
          </ac:cxnSpMkLst>
        </pc:cxnChg>
        <pc:cxnChg chg="add">
          <ac:chgData name="Ahmeed Aliyu" userId="4caa99651a55347e" providerId="Windows Live" clId="Web-{4BF728AD-D139-4E92-8583-5CF3564AD003}" dt="2020-03-04T15:02:55.296" v="4"/>
          <ac:cxnSpMkLst>
            <pc:docMk/>
            <pc:sldMk cId="1993911026" sldId="265"/>
            <ac:cxnSpMk id="67" creationId="{171277B2-DFEB-4CF8-84BD-441FD092AFEF}"/>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0048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4345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8184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6989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04E684-10F4-4CC3-A0B9-F03AA7BE37CF}" type="datetimeFigureOut">
              <a:rPr lang="en-US" smtClean="0"/>
              <a:t>5/24/22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91001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3C04E684-10F4-4CC3-A0B9-F03AA7BE37CF}" type="datetimeFigureOut">
              <a:rPr lang="en-US" smtClean="0"/>
              <a:t>5/24/22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16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184DA70-C731-4C70-880D-CCD4705E623C}" type="datetime1">
              <a:rPr lang="en-US" smtClean="0"/>
              <a:t>5/24/22</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A98EE3D-8CD1-4C3F-BD1C-C98C9596463C}"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575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6E202-B606-4609-B914-27C9371A1F6D}" type="datetime1">
              <a:rPr lang="en-US" smtClean="0"/>
              <a:t>5/24/22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414184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2D6E202-B606-4609-B914-27C9371A1F6D}" type="datetime1">
              <a:rPr lang="en-US" smtClean="0"/>
              <a:t>5/24/22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A98EE3D-8CD1-4C3F-BD1C-C98C9596463C}"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2221534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D6E202-B606-4609-B914-27C9371A1F6D}" type="datetime1">
              <a:rPr lang="en-US" smtClean="0"/>
              <a:t>5/24/22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79776354"/>
      </p:ext>
    </p:extLst>
  </p:cSld>
  <p:clrMapOvr>
    <a:masterClrMapping/>
  </p:clrMapOvr>
  <p:hf sldNum="0"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D6E202-B606-4609-B914-27C9371A1F6D}" type="datetime1">
              <a:rPr lang="en-US" smtClean="0"/>
              <a:t>5/24/22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48805049"/>
      </p:ext>
    </p:extLst>
  </p:cSld>
  <p:clrMapOvr>
    <a:masterClrMapping/>
  </p:clrMapOvr>
  <p:hf sldNum="0"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16937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D6E202-B606-4609-B914-27C9371A1F6D}" type="datetime1">
              <a:rPr lang="en-US" smtClean="0"/>
              <a:t>5/24/22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582325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5/24/22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3808771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62D6E202-B606-4609-B914-27C9371A1F6D}" type="datetime1">
              <a:rPr lang="en-US" smtClean="0"/>
              <a:t>5/24/22</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A98EE3D-8CD1-4C3F-BD1C-C98C9596463C}"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1948550"/>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2D6E202-B606-4609-B914-27C9371A1F6D}" type="datetime1">
              <a:rPr lang="en-US" smtClean="0"/>
              <a:t>5/24/22</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186210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6E202-B606-4609-B914-27C9371A1F6D}" type="datetime1">
              <a:rPr lang="en-US" smtClean="0"/>
              <a:t>5/24/22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2555280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6E202-B606-4609-B914-27C9371A1F6D}" type="datetime1">
              <a:rPr lang="en-US" smtClean="0"/>
              <a:t>5/24/22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3669225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04E684-10F4-4CC3-A0B9-F03AA7BE37CF}" type="datetimeFigureOut">
              <a:rPr lang="en-US" smtClean="0"/>
              <a:t>5/24/22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241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0463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3463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307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8323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3434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9815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5/24/22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1383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5/24/22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10558278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64" r:id="rId6"/>
    <p:sldLayoutId id="2147483792" r:id="rId7"/>
    <p:sldLayoutId id="2147483793" r:id="rId8"/>
    <p:sldLayoutId id="2147483761" r:id="rId9"/>
    <p:sldLayoutId id="2147483762" r:id="rId10"/>
    <p:sldLayoutId id="2147483763" r:id="rId11"/>
    <p:sldLayoutId id="2147483765"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C04E684-10F4-4CC3-A0B9-F03AA7BE37CF}" type="datetimeFigureOut">
              <a:rPr lang="en-US" smtClean="0"/>
              <a:t>5/24/22</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178117877"/>
      </p:ext>
    </p:extLst>
  </p:cSld>
  <p:clrMap bg1="lt1" tx1="dk1" bg2="lt2" tx2="dk2" accent1="accent1" accent2="accent2" accent3="accent3" accent4="accent4" accent5="accent5" accent6="accent6" hlink="hlink" folHlink="folHlink"/>
  <p:sldLayoutIdLst>
    <p:sldLayoutId id="2147483865" r:id="rId1"/>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04E684-10F4-4CC3-A0B9-F03AA7BE37CF}" type="datetimeFigureOut">
              <a:rPr lang="en-US" smtClean="0"/>
              <a:t>5/24/22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1845F5A-061D-4825-9AE9-D7794091C6C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544174"/>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C04E684-10F4-4CC3-A0B9-F03AA7BE37CF}" type="datetimeFigureOut">
              <a:rPr lang="en-US" smtClean="0"/>
              <a:t>5/24/22</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1845F5A-061D-4825-9AE9-D7794091C6CF}"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6954381"/>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C04E684-10F4-4CC3-A0B9-F03AA7BE37CF}" type="datetimeFigureOut">
              <a:rPr lang="en-US" smtClean="0"/>
              <a:t>5/24/22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1845F5A-061D-4825-9AE9-D7794091C6CF}"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987376"/>
      </p:ext>
    </p:extLst>
  </p:cSld>
  <p:clrMap bg1="lt1" tx1="dk1" bg2="lt2" tx2="dk2" accent1="accent1" accent2="accent2" accent3="accent3" accent4="accent4" accent5="accent5" accent6="accent6" hlink="hlink" folHlink="folHlink"/>
  <p:sldLayoutIdLst>
    <p:sldLayoutId id="2147483777" r:id="rId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 name="Rectangle 43">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45">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47">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49">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1" name="Rectangle 51">
            <a:extLst>
              <a:ext uri="{FF2B5EF4-FFF2-40B4-BE49-F238E27FC236}">
                <a16:creationId xmlns:a16="http://schemas.microsoft.com/office/drawing/2014/main" id="{B7AC7FB8-6AFB-432C-87F3-29C82F6DA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3">
            <a:extLst>
              <a:ext uri="{FF2B5EF4-FFF2-40B4-BE49-F238E27FC236}">
                <a16:creationId xmlns:a16="http://schemas.microsoft.com/office/drawing/2014/main" id="{A87E823F-14D5-4EE8-B277-1CBBD9456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a:extLst>
              <a:ext uri="{FF2B5EF4-FFF2-40B4-BE49-F238E27FC236}">
                <a16:creationId xmlns:a16="http://schemas.microsoft.com/office/drawing/2014/main" id="{037ED247-B53F-4139-8A2E-7799A6D5F5A1}"/>
              </a:ext>
            </a:extLst>
          </p:cNvPr>
          <p:cNvSpPr>
            <a:spLocks noGrp="1"/>
          </p:cNvSpPr>
          <p:nvPr>
            <p:ph type="title"/>
          </p:nvPr>
        </p:nvSpPr>
        <p:spPr>
          <a:xfrm>
            <a:off x="1451580" y="1474970"/>
            <a:ext cx="3529854" cy="3152742"/>
          </a:xfrm>
        </p:spPr>
        <p:txBody>
          <a:bodyPr vert="horz" lIns="91440" tIns="45720" rIns="91440" bIns="45720" rtlCol="0" anchor="ctr">
            <a:normAutofit/>
          </a:bodyPr>
          <a:lstStyle/>
          <a:p>
            <a:r>
              <a:rPr lang="en-US" dirty="0"/>
              <a:t>ENTER THE </a:t>
            </a:r>
            <a:br>
              <a:rPr lang="en-US" dirty="0"/>
            </a:br>
            <a:r>
              <a:rPr lang="en-US" dirty="0"/>
              <a:t>WU-TANG (36 CHAMBERS) REVIEW BY Alyse </a:t>
            </a:r>
            <a:r>
              <a:rPr lang="en-US" dirty="0" err="1"/>
              <a:t>AhmIde</a:t>
            </a:r>
            <a:endParaRPr lang="en-US" dirty="0"/>
          </a:p>
        </p:txBody>
      </p:sp>
      <p:grpSp>
        <p:nvGrpSpPr>
          <p:cNvPr id="65" name="Group 55">
            <a:extLst>
              <a:ext uri="{FF2B5EF4-FFF2-40B4-BE49-F238E27FC236}">
                <a16:creationId xmlns:a16="http://schemas.microsoft.com/office/drawing/2014/main" id="{38685E86-ECD2-4EA3-99F5-413039D95C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0"/>
            <a:ext cx="6091790" cy="5149101"/>
            <a:chOff x="5446003" y="583365"/>
            <a:chExt cx="6091790" cy="5181928"/>
          </a:xfrm>
        </p:grpSpPr>
        <p:sp>
          <p:nvSpPr>
            <p:cNvPr id="57" name="Rectangle 56">
              <a:extLst>
                <a:ext uri="{FF2B5EF4-FFF2-40B4-BE49-F238E27FC236}">
                  <a16:creationId xmlns:a16="http://schemas.microsoft.com/office/drawing/2014/main" id="{01CF778B-C5C3-44C6-96BC-BAE822653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57">
              <a:extLst>
                <a:ext uri="{FF2B5EF4-FFF2-40B4-BE49-F238E27FC236}">
                  <a16:creationId xmlns:a16="http://schemas.microsoft.com/office/drawing/2014/main" id="{4105D78B-041A-434E-8D1C-4A406659F7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descr="A picture containing cup&#10;&#10;Description automatically generated">
            <a:extLst>
              <a:ext uri="{FF2B5EF4-FFF2-40B4-BE49-F238E27FC236}">
                <a16:creationId xmlns:a16="http://schemas.microsoft.com/office/drawing/2014/main" id="{6D227914-BA27-4705-8047-12034ED5699A}"/>
              </a:ext>
            </a:extLst>
          </p:cNvPr>
          <p:cNvPicPr>
            <a:picLocks noChangeAspect="1"/>
          </p:cNvPicPr>
          <p:nvPr/>
        </p:nvPicPr>
        <p:blipFill rotWithShape="1">
          <a:blip r:embed="rId3">
            <a:extLst>
              <a:ext uri="{28A0092B-C50C-407E-A947-70E740481C1C}">
                <a14:useLocalDpi xmlns:a14="http://schemas.microsoft.com/office/drawing/2010/main" val="0"/>
              </a:ext>
            </a:extLst>
          </a:blip>
          <a:srcRect t="25003" r="1" b="14858"/>
          <a:stretch/>
        </p:blipFill>
        <p:spPr>
          <a:xfrm>
            <a:off x="6093926" y="1116345"/>
            <a:ext cx="4821551" cy="3866172"/>
          </a:xfrm>
          <a:prstGeom prst="rect">
            <a:avLst/>
          </a:prstGeom>
        </p:spPr>
      </p:pic>
      <p:pic>
        <p:nvPicPr>
          <p:cNvPr id="60" name="Picture 59">
            <a:extLst>
              <a:ext uri="{FF2B5EF4-FFF2-40B4-BE49-F238E27FC236}">
                <a16:creationId xmlns:a16="http://schemas.microsoft.com/office/drawing/2014/main" id="{0747548D-84E4-421A-9E60-249FC378C3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61">
            <a:extLst>
              <a:ext uri="{FF2B5EF4-FFF2-40B4-BE49-F238E27FC236}">
                <a16:creationId xmlns:a16="http://schemas.microsoft.com/office/drawing/2014/main" id="{171277B2-DFEB-4CF8-84BD-441FD092AF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911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8388EF32-45B8-45ED-A23E-3B6AD117DC17}"/>
              </a:ext>
            </a:extLst>
          </p:cNvPr>
          <p:cNvSpPr>
            <a:spLocks noGrp="1"/>
          </p:cNvSpPr>
          <p:nvPr>
            <p:ph type="body" idx="1"/>
          </p:nvPr>
        </p:nvSpPr>
        <p:spPr>
          <a:xfrm>
            <a:off x="6329984" y="1675013"/>
            <a:ext cx="4798140" cy="3507974"/>
          </a:xfrm>
        </p:spPr>
        <p:txBody>
          <a:bodyPr vert="horz" lIns="91440" tIns="45720" rIns="91440" bIns="45720" rtlCol="0" anchor="t">
            <a:noAutofit/>
          </a:bodyPr>
          <a:lstStyle/>
          <a:p>
            <a:pPr algn="ctr">
              <a:lnSpc>
                <a:spcPct val="90000"/>
              </a:lnSpc>
            </a:pPr>
            <a:r>
              <a:rPr lang="en-US" sz="1400">
                <a:latin typeface="Abadi" panose="020B0604020104020204" pitchFamily="34" charset="0"/>
              </a:rPr>
              <a:t>Enter the wu tang clan- was the debut album by a group of MCs who all grew up around each other in the projects of Staten island. The wu-tang clan consisted at that time primarily The RZA,The GZA The Genius, Ol’Dirty Bastard, Inspectah Deck, Raekwon the chef, U God, Ghostface Killah, Method Man and ultimately, Masta Killa who came into the fray rather late into the makings of this album. THE ALBUM WAS RELEASED IN 1993 AND WAS RECORDED IN FIREHOUSE STUDIOS AND BECAUSE THEY COULDN’T SPEND THAT MUCH MONEY THE STUDIO WAS USUALLY CRWODED WITH ALL OF THEM IN THERE AT THE SAME TIME . THE DARK GRITTY SOUND OF THE ALBUM WAS DUE TO THE FACT THAT THEY HAD TO USE CHEAP EQUIPMENT TO PRODUCE THE WHOLE ALBUM.</a:t>
            </a:r>
            <a:r>
              <a:rPr lang="en-US" sz="1400"/>
              <a:t>                                                                                                                                                                                                                                                                                                                                                                           </a:t>
            </a:r>
          </a:p>
        </p:txBody>
      </p:sp>
      <p:pic>
        <p:nvPicPr>
          <p:cNvPr id="3" name="Picture 2" descr="A picture containing nature, fire&#10;&#10;Description automatically generated">
            <a:extLst>
              <a:ext uri="{FF2B5EF4-FFF2-40B4-BE49-F238E27FC236}">
                <a16:creationId xmlns:a16="http://schemas.microsoft.com/office/drawing/2014/main" id="{E8C07596-3F31-460D-ADD9-E42666BD83B9}"/>
              </a:ext>
            </a:extLst>
          </p:cNvPr>
          <p:cNvPicPr>
            <a:picLocks noChangeAspect="1"/>
          </p:cNvPicPr>
          <p:nvPr/>
        </p:nvPicPr>
        <p:blipFill rotWithShape="1">
          <a:blip r:embed="rId3">
            <a:extLst>
              <a:ext uri="{28A0092B-C50C-407E-A947-70E740481C1C}">
                <a14:useLocalDpi xmlns:a14="http://schemas.microsoft.com/office/drawing/2010/main" val="0"/>
              </a:ext>
            </a:extLst>
          </a:blip>
          <a:srcRect l="22527" r="22526" b="-1"/>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5" name="TextBox 4">
            <a:extLst>
              <a:ext uri="{FF2B5EF4-FFF2-40B4-BE49-F238E27FC236}">
                <a16:creationId xmlns:a16="http://schemas.microsoft.com/office/drawing/2014/main" id="{D01F9ACB-945B-46C0-A8CD-5CE060C57959}"/>
              </a:ext>
            </a:extLst>
          </p:cNvPr>
          <p:cNvSpPr txBox="1"/>
          <p:nvPr/>
        </p:nvSpPr>
        <p:spPr>
          <a:xfrm>
            <a:off x="6609144" y="799744"/>
            <a:ext cx="3870797" cy="369332"/>
          </a:xfrm>
          <a:prstGeom prst="rect">
            <a:avLst/>
          </a:prstGeom>
          <a:noFill/>
        </p:spPr>
        <p:txBody>
          <a:bodyPr wrap="square" rtlCol="0">
            <a:spAutoFit/>
          </a:bodyPr>
          <a:lstStyle/>
          <a:p>
            <a:r>
              <a:rPr lang="en-US">
                <a:solidFill>
                  <a:srgbClr val="FFC000"/>
                </a:solidFill>
                <a:latin typeface="+mj-lt"/>
              </a:rPr>
              <a:t>ALBUM FOUNDATION</a:t>
            </a:r>
          </a:p>
        </p:txBody>
      </p:sp>
    </p:spTree>
    <p:extLst>
      <p:ext uri="{BB962C8B-B14F-4D97-AF65-F5344CB8AC3E}">
        <p14:creationId xmlns:p14="http://schemas.microsoft.com/office/powerpoint/2010/main" val="29403355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808BF2-708D-4645-80AB-46035E95FBE7}"/>
              </a:ext>
            </a:extLst>
          </p:cNvPr>
          <p:cNvSpPr>
            <a:spLocks noGrp="1"/>
          </p:cNvSpPr>
          <p:nvPr>
            <p:ph type="subTitle" idx="1"/>
          </p:nvPr>
        </p:nvSpPr>
        <p:spPr>
          <a:xfrm>
            <a:off x="7909956" y="1274930"/>
            <a:ext cx="3659246" cy="1818924"/>
          </a:xfrm>
        </p:spPr>
        <p:txBody>
          <a:bodyPr>
            <a:normAutofit fontScale="25000" lnSpcReduction="20000"/>
          </a:bodyPr>
          <a:lstStyle/>
          <a:p>
            <a:pPr lvl="0">
              <a:lnSpc>
                <a:spcPct val="110000"/>
              </a:lnSpc>
              <a:spcAft>
                <a:spcPts val="600"/>
              </a:spcAft>
            </a:pPr>
            <a:r>
              <a:rPr lang="en-US" sz="4200">
                <a:latin typeface="Comic Sans MS" panose="030F0702030302020204" pitchFamily="66" charset="0"/>
              </a:rPr>
              <a:t>Five Percent Nation: The Five Percent Nation was basically a movement that originated throughout the streets of Harlem New York. The Five Percent Nation basically teaches people how the “Asiatic Blackman” is the original which in turn means that all black people are the fathers(Gods) and mother’s (Earths) of civilization. The Nation of Gods and Earth was heavily imbedded in hip hop in the late 1980s with the likes of Rakim and Big Daddy Kane spreading the teachings throughout their music and the hip hop culture in general. This in turn led to acts like Wu tang clan members especially GZA at first who then passed on the teachings to RZA who then enlightened the whole unit about the teachings of the Five Percenters.</a:t>
            </a:r>
          </a:p>
          <a:p>
            <a:pPr>
              <a:lnSpc>
                <a:spcPct val="110000"/>
              </a:lnSpc>
              <a:spcAft>
                <a:spcPts val="600"/>
              </a:spcAft>
            </a:pPr>
            <a:r>
              <a:rPr lang="en-US" sz="4200">
                <a:latin typeface="Comic Sans MS" panose="030F0702030302020204" pitchFamily="66" charset="0"/>
              </a:rPr>
              <a:t> </a:t>
            </a:r>
          </a:p>
          <a:p>
            <a:pPr>
              <a:lnSpc>
                <a:spcPct val="110000"/>
              </a:lnSpc>
              <a:spcAft>
                <a:spcPts val="600"/>
              </a:spcAft>
            </a:pPr>
            <a:endParaRPr lang="en-US" sz="500"/>
          </a:p>
        </p:txBody>
      </p:sp>
      <p:pic>
        <p:nvPicPr>
          <p:cNvPr id="11" name="Picture 10" descr="A group of people posing for the camera&#10;&#10;Description automatically generated">
            <a:extLst>
              <a:ext uri="{FF2B5EF4-FFF2-40B4-BE49-F238E27FC236}">
                <a16:creationId xmlns:a16="http://schemas.microsoft.com/office/drawing/2014/main" id="{BA6EB912-CFCB-4996-B32A-46A9DF2D9D7A}"/>
              </a:ext>
            </a:extLst>
          </p:cNvPr>
          <p:cNvPicPr>
            <a:picLocks noChangeAspect="1"/>
          </p:cNvPicPr>
          <p:nvPr/>
        </p:nvPicPr>
        <p:blipFill rotWithShape="1">
          <a:blip r:embed="rId2">
            <a:extLst>
              <a:ext uri="{28A0092B-C50C-407E-A947-70E740481C1C}">
                <a14:useLocalDpi xmlns:a14="http://schemas.microsoft.com/office/drawing/2010/main" val="0"/>
              </a:ext>
            </a:extLst>
          </a:blip>
          <a:srcRect r="-1" b="25691"/>
          <a:stretch/>
        </p:blipFill>
        <p:spPr>
          <a:xfrm>
            <a:off x="20" y="10"/>
            <a:ext cx="7556869" cy="3383270"/>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71B23EAC-209A-46F2-A96C-3D54168DD454}"/>
              </a:ext>
            </a:extLst>
          </p:cNvPr>
          <p:cNvPicPr>
            <a:picLocks noChangeAspect="1"/>
          </p:cNvPicPr>
          <p:nvPr/>
        </p:nvPicPr>
        <p:blipFill rotWithShape="1">
          <a:blip r:embed="rId3">
            <a:extLst>
              <a:ext uri="{28A0092B-C50C-407E-A947-70E740481C1C}">
                <a14:useLocalDpi xmlns:a14="http://schemas.microsoft.com/office/drawing/2010/main" val="0"/>
              </a:ext>
            </a:extLst>
          </a:blip>
          <a:srcRect l="6494" r="8071"/>
          <a:stretch/>
        </p:blipFill>
        <p:spPr>
          <a:xfrm>
            <a:off x="16" y="3474720"/>
            <a:ext cx="7556889" cy="3383280"/>
          </a:xfrm>
          <a:prstGeom prst="rect">
            <a:avLst/>
          </a:prstGeom>
        </p:spPr>
      </p:pic>
      <p:sp>
        <p:nvSpPr>
          <p:cNvPr id="17" name="TextBox 16">
            <a:extLst>
              <a:ext uri="{FF2B5EF4-FFF2-40B4-BE49-F238E27FC236}">
                <a16:creationId xmlns:a16="http://schemas.microsoft.com/office/drawing/2014/main" id="{9BF55C83-BEE8-4DC7-B4E0-18D3A99A676D}"/>
              </a:ext>
            </a:extLst>
          </p:cNvPr>
          <p:cNvSpPr txBox="1"/>
          <p:nvPr/>
        </p:nvSpPr>
        <p:spPr>
          <a:xfrm>
            <a:off x="7826477" y="570271"/>
            <a:ext cx="3659246" cy="369332"/>
          </a:xfrm>
          <a:prstGeom prst="rect">
            <a:avLst/>
          </a:prstGeom>
          <a:noFill/>
        </p:spPr>
        <p:txBody>
          <a:bodyPr wrap="square" rtlCol="0">
            <a:spAutoFit/>
          </a:bodyPr>
          <a:lstStyle/>
          <a:p>
            <a:r>
              <a:rPr lang="en-US">
                <a:latin typeface="Aharoni" panose="02010803020104030203" pitchFamily="2" charset="-79"/>
                <a:cs typeface="Aharoni" panose="02010803020104030203" pitchFamily="2" charset="-79"/>
              </a:rPr>
              <a:t>TODAY’S MATHEMATICS</a:t>
            </a:r>
            <a:r>
              <a:rPr lang="en-US"/>
              <a:t>:</a:t>
            </a:r>
          </a:p>
        </p:txBody>
      </p:sp>
    </p:spTree>
    <p:extLst>
      <p:ext uri="{BB962C8B-B14F-4D97-AF65-F5344CB8AC3E}">
        <p14:creationId xmlns:p14="http://schemas.microsoft.com/office/powerpoint/2010/main" val="14436535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E03ACFB-F845-47DD-B1F4-DB5B221B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2E40C-90D4-4CA8-9266-37384593F95B}"/>
              </a:ext>
            </a:extLst>
          </p:cNvPr>
          <p:cNvSpPr>
            <a:spLocks noGrp="1"/>
          </p:cNvSpPr>
          <p:nvPr>
            <p:ph type="ctrTitle"/>
          </p:nvPr>
        </p:nvSpPr>
        <p:spPr>
          <a:xfrm>
            <a:off x="804671" y="3899189"/>
            <a:ext cx="6455833" cy="1728876"/>
          </a:xfrm>
        </p:spPr>
        <p:txBody>
          <a:bodyPr anchor="t">
            <a:normAutofit fontScale="90000"/>
          </a:bodyPr>
          <a:lstStyle/>
          <a:p>
            <a:pPr algn="l"/>
            <a:r>
              <a:rPr lang="en-US" sz="1200">
                <a:solidFill>
                  <a:schemeClr val="tx1"/>
                </a:solidFill>
              </a:rPr>
              <a:t>-  </a:t>
            </a:r>
            <a:r>
              <a:rPr lang="en-US" sz="1200">
                <a:solidFill>
                  <a:schemeClr val="tx1"/>
                </a:solidFill>
                <a:latin typeface="Times New Roman" panose="02020603050405020304" pitchFamily="18" charset="0"/>
                <a:cs typeface="Times New Roman" panose="02020603050405020304" pitchFamily="18" charset="0"/>
              </a:rPr>
              <a:t>with most of the Wu growing up in the projects of Staten Island it’s safe to say they all grew experiencing the same kind of struggles within their community whether it be experiencing racism as kids or having to sell crack cocaine on the block so as to make some kind of income.it even led to some of the wu members either getting incarcerated so they all looked to music as a way to make it out of the projects for they all viewed it as being organized in a way that prevented you from leaving. So in a way they all felt trapped in the hood and being apart of the wu-tang was their way out. </a:t>
            </a:r>
            <a:br>
              <a:rPr lang="en-US" sz="1200">
                <a:solidFill>
                  <a:schemeClr val="tx1"/>
                </a:solidFill>
                <a:latin typeface="Times New Roman" panose="02020603050405020304" pitchFamily="18" charset="0"/>
                <a:cs typeface="Times New Roman" panose="02020603050405020304" pitchFamily="18" charset="0"/>
              </a:rPr>
            </a:br>
            <a:endParaRPr lang="en-US" sz="120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4263816-1374-4380-AD5A-9DD78B29CB7D}"/>
              </a:ext>
            </a:extLst>
          </p:cNvPr>
          <p:cNvSpPr>
            <a:spLocks noGrp="1"/>
          </p:cNvSpPr>
          <p:nvPr>
            <p:ph type="subTitle" idx="1"/>
          </p:nvPr>
        </p:nvSpPr>
        <p:spPr>
          <a:xfrm>
            <a:off x="804671" y="3205301"/>
            <a:ext cx="6455833" cy="665853"/>
          </a:xfrm>
        </p:spPr>
        <p:txBody>
          <a:bodyPr anchor="b">
            <a:normAutofit/>
          </a:bodyPr>
          <a:lstStyle/>
          <a:p>
            <a:pPr algn="l">
              <a:lnSpc>
                <a:spcPct val="90000"/>
              </a:lnSpc>
            </a:pPr>
            <a:r>
              <a:rPr lang="en-US">
                <a:solidFill>
                  <a:schemeClr val="tx1"/>
                </a:solidFill>
              </a:rPr>
              <a:t>From the slums of Staten island</a:t>
            </a:r>
          </a:p>
        </p:txBody>
      </p:sp>
      <p:sp>
        <p:nvSpPr>
          <p:cNvPr id="16" name="Freeform: Shape 15">
            <a:extLst>
              <a:ext uri="{FF2B5EF4-FFF2-40B4-BE49-F238E27FC236}">
                <a16:creationId xmlns:a16="http://schemas.microsoft.com/office/drawing/2014/main" id="{A0144B8D-ABC9-4F44-8451-5B06A9C80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5" name="Picture 4" descr="A group of people posing for a photo&#10;&#10;Description automatically generated">
            <a:extLst>
              <a:ext uri="{FF2B5EF4-FFF2-40B4-BE49-F238E27FC236}">
                <a16:creationId xmlns:a16="http://schemas.microsoft.com/office/drawing/2014/main" id="{6A571BFD-1BBE-44CC-9980-83B2537EF105}"/>
              </a:ext>
            </a:extLst>
          </p:cNvPr>
          <p:cNvPicPr>
            <a:picLocks noChangeAspect="1"/>
          </p:cNvPicPr>
          <p:nvPr/>
        </p:nvPicPr>
        <p:blipFill rotWithShape="1">
          <a:blip r:embed="rId2">
            <a:extLst>
              <a:ext uri="{28A0092B-C50C-407E-A947-70E740481C1C}">
                <a14:useLocalDpi xmlns:a14="http://schemas.microsoft.com/office/drawing/2010/main" val="0"/>
              </a:ext>
            </a:extLst>
          </a:blip>
          <a:srcRect r="-2" b="3967"/>
          <a:stretch/>
        </p:blipFill>
        <p:spPr>
          <a:xfrm>
            <a:off x="7856471" y="1433267"/>
            <a:ext cx="4335537" cy="5424732"/>
          </a:xfrm>
          <a:custGeom>
            <a:avLst/>
            <a:gdLst/>
            <a:ahLst/>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p:spPr>
      </p:pic>
      <p:sp>
        <p:nvSpPr>
          <p:cNvPr id="18" name="Freeform: Shape 17">
            <a:extLst>
              <a:ext uri="{FF2B5EF4-FFF2-40B4-BE49-F238E27FC236}">
                <a16:creationId xmlns:a16="http://schemas.microsoft.com/office/drawing/2014/main" id="{30581CF1-C445-4EA2-8A1B-47EFAA87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9" name="Picture 8" descr="A sign on the side of a building&#10;&#10;Description automatically generated">
            <a:extLst>
              <a:ext uri="{FF2B5EF4-FFF2-40B4-BE49-F238E27FC236}">
                <a16:creationId xmlns:a16="http://schemas.microsoft.com/office/drawing/2014/main" id="{F2CA3C55-B683-44AE-8D61-D8DFCA5CD769}"/>
              </a:ext>
            </a:extLst>
          </p:cNvPr>
          <p:cNvPicPr>
            <a:picLocks noChangeAspect="1"/>
          </p:cNvPicPr>
          <p:nvPr/>
        </p:nvPicPr>
        <p:blipFill rotWithShape="1">
          <a:blip r:embed="rId3">
            <a:extLst>
              <a:ext uri="{28A0092B-C50C-407E-A947-70E740481C1C}">
                <a14:useLocalDpi xmlns:a14="http://schemas.microsoft.com/office/drawing/2010/main" val="0"/>
              </a:ext>
            </a:extLst>
          </a:blip>
          <a:srcRect l="20277" r="6615" b="2"/>
          <a:stretch/>
        </p:blipFill>
        <p:spPr>
          <a:xfrm>
            <a:off x="3204673" y="10"/>
            <a:ext cx="5019316" cy="3055144"/>
          </a:xfrm>
          <a:custGeom>
            <a:avLst/>
            <a:gdLst/>
            <a:ahLst/>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p:spPr>
      </p:pic>
    </p:spTree>
    <p:extLst>
      <p:ext uri="{BB962C8B-B14F-4D97-AF65-F5344CB8AC3E}">
        <p14:creationId xmlns:p14="http://schemas.microsoft.com/office/powerpoint/2010/main" val="125805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95348F-4AD5-46CE-9378-E08A3481C38D}"/>
              </a:ext>
            </a:extLst>
          </p:cNvPr>
          <p:cNvSpPr>
            <a:spLocks noGrp="1"/>
          </p:cNvSpPr>
          <p:nvPr>
            <p:ph type="subTitle" idx="1"/>
          </p:nvPr>
        </p:nvSpPr>
        <p:spPr>
          <a:xfrm>
            <a:off x="286414" y="1261430"/>
            <a:ext cx="4108605" cy="996696"/>
          </a:xfrm>
        </p:spPr>
        <p:txBody>
          <a:bodyPr>
            <a:normAutofit fontScale="25000" lnSpcReduction="20000"/>
          </a:bodyPr>
          <a:lstStyle/>
          <a:p>
            <a:r>
              <a:rPr lang="en-US" sz="4200" b="1">
                <a:latin typeface="Abadi" panose="020B0604020104020204" pitchFamily="34" charset="0"/>
              </a:rPr>
              <a:t>Soul music and martial arts- growing up in the crack-era of New York City soul music from the 60’s-70s was pretty much the soundtrack of most of these guys childhood whether it be from what their parents played or what they found for themselves as hip hop was just finding its footing around that time. Members like ODB who were really fans of musicians like Marvin Gaye and Otis Redding and also having a mom as a singer and Then you also have others such as Masta Killa who also has a parent as a singer as well as being distant relatives of Marvin Gaye and nat turner so it’s safe to say that music was always apart of them.</a:t>
            </a:r>
          </a:p>
          <a:p>
            <a:r>
              <a:rPr lang="en-US" sz="4200" b="1">
                <a:latin typeface="Abadi" panose="020B0604020104020204" pitchFamily="34" charset="0"/>
              </a:rPr>
              <a:t> </a:t>
            </a:r>
          </a:p>
          <a:p>
            <a:pPr>
              <a:lnSpc>
                <a:spcPct val="100000"/>
              </a:lnSpc>
            </a:pPr>
            <a:endParaRPr lang="en-US" sz="4200">
              <a:solidFill>
                <a:srgbClr val="FFFFFF"/>
              </a:solidFill>
              <a:latin typeface="Aharoni" panose="02010803020104030203" pitchFamily="2" charset="-79"/>
              <a:cs typeface="Aharoni" panose="02010803020104030203" pitchFamily="2" charset="-79"/>
            </a:endParaRPr>
          </a:p>
          <a:p>
            <a:pPr>
              <a:lnSpc>
                <a:spcPct val="100000"/>
              </a:lnSpc>
            </a:pPr>
            <a:endParaRPr lang="en-US" sz="4200">
              <a:solidFill>
                <a:srgbClr val="FFFFFF"/>
              </a:solidFill>
              <a:latin typeface="Aharoni" panose="02010803020104030203" pitchFamily="2" charset="-79"/>
              <a:cs typeface="Aharoni" panose="02010803020104030203" pitchFamily="2" charset="-79"/>
            </a:endParaRPr>
          </a:p>
          <a:p>
            <a:pPr>
              <a:lnSpc>
                <a:spcPct val="100000"/>
              </a:lnSpc>
            </a:pPr>
            <a:r>
              <a:rPr lang="en-US" sz="4200">
                <a:solidFill>
                  <a:srgbClr val="FFFFFF"/>
                </a:solidFill>
                <a:latin typeface="Aharoni" panose="02010803020104030203" pitchFamily="2" charset="-79"/>
                <a:cs typeface="Aharoni" panose="02010803020104030203" pitchFamily="2" charset="-79"/>
              </a:rPr>
              <a:t>Kung fu films-now although soul samples and music was evident throughout this album, it was mainly the Movie clips that gravitated with the audience at least to me. From the album name to Ghostface &amp; Masta Killa being named after Kung fu films and characters in these films, it’s no surprise that the Wu was heavily influenced and inspired by these film. It’s also because of these movies that they started to regard their tongue as a sword and how if you were truly a lyricist then you had to be using the Wu tang sword. </a:t>
            </a:r>
          </a:p>
          <a:p>
            <a:pPr>
              <a:lnSpc>
                <a:spcPct val="100000"/>
              </a:lnSpc>
            </a:pPr>
            <a:endParaRPr lang="en-US" sz="900">
              <a:solidFill>
                <a:srgbClr val="FFFFFF"/>
              </a:solidFill>
            </a:endParaRPr>
          </a:p>
        </p:txBody>
      </p:sp>
      <p:pic>
        <p:nvPicPr>
          <p:cNvPr id="4" name="Picture 3" descr="A group of people posing for the camera&#10;&#10;Description automatically generated">
            <a:extLst>
              <a:ext uri="{FF2B5EF4-FFF2-40B4-BE49-F238E27FC236}">
                <a16:creationId xmlns:a16="http://schemas.microsoft.com/office/drawing/2014/main" id="{4109CF8A-C097-4DCA-9F11-B1AEDA14AD58}"/>
              </a:ext>
            </a:extLst>
          </p:cNvPr>
          <p:cNvPicPr>
            <a:picLocks noChangeAspect="1"/>
          </p:cNvPicPr>
          <p:nvPr/>
        </p:nvPicPr>
        <p:blipFill rotWithShape="1">
          <a:blip r:embed="rId2">
            <a:extLst>
              <a:ext uri="{28A0092B-C50C-407E-A947-70E740481C1C}">
                <a14:useLocalDpi xmlns:a14="http://schemas.microsoft.com/office/drawing/2010/main" val="0"/>
              </a:ext>
            </a:extLst>
          </a:blip>
          <a:srcRect t="29395" r="1" b="6399"/>
          <a:stretch/>
        </p:blipFill>
        <p:spPr>
          <a:xfrm>
            <a:off x="4635095" y="10"/>
            <a:ext cx="7556889" cy="6857990"/>
          </a:xfrm>
          <a:prstGeom prst="rect">
            <a:avLst/>
          </a:prstGeom>
        </p:spPr>
      </p:pic>
      <p:sp>
        <p:nvSpPr>
          <p:cNvPr id="10" name="TextBox 9">
            <a:extLst>
              <a:ext uri="{FF2B5EF4-FFF2-40B4-BE49-F238E27FC236}">
                <a16:creationId xmlns:a16="http://schemas.microsoft.com/office/drawing/2014/main" id="{623DE90A-D6BC-4EF8-9D9E-68FC8366C4C5}"/>
              </a:ext>
            </a:extLst>
          </p:cNvPr>
          <p:cNvSpPr txBox="1"/>
          <p:nvPr/>
        </p:nvSpPr>
        <p:spPr>
          <a:xfrm>
            <a:off x="158594" y="255639"/>
            <a:ext cx="3569109" cy="646331"/>
          </a:xfrm>
          <a:prstGeom prst="rect">
            <a:avLst/>
          </a:prstGeom>
          <a:noFill/>
        </p:spPr>
        <p:txBody>
          <a:bodyPr wrap="square" rtlCol="0">
            <a:spAutoFit/>
          </a:bodyPr>
          <a:lstStyle/>
          <a:p>
            <a:r>
              <a:rPr lang="en-US" i="1">
                <a:latin typeface="Aharoni" panose="02010803020104030203" pitchFamily="2" charset="-79"/>
                <a:cs typeface="Aharoni" panose="02010803020104030203" pitchFamily="2" charset="-79"/>
              </a:rPr>
              <a:t>HOW KUNG FU &amp; SOUL MUSIC INFLUENCED THE WU</a:t>
            </a:r>
          </a:p>
        </p:txBody>
      </p:sp>
    </p:spTree>
    <p:extLst>
      <p:ext uri="{BB962C8B-B14F-4D97-AF65-F5344CB8AC3E}">
        <p14:creationId xmlns:p14="http://schemas.microsoft.com/office/powerpoint/2010/main" val="1826939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3BE8FA1-D975-4919-839F-43567519E8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1FFE1B0-D747-45A5-B44F-A70ADC75E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59326" y="0"/>
            <a:ext cx="593889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CCCC8620-E0C8-4B3C-B635-C97E8E65DBB5}"/>
              </a:ext>
            </a:extLst>
          </p:cNvPr>
          <p:cNvSpPr>
            <a:spLocks noGrp="1"/>
          </p:cNvSpPr>
          <p:nvPr>
            <p:ph type="subTitle" idx="1"/>
          </p:nvPr>
        </p:nvSpPr>
        <p:spPr>
          <a:xfrm>
            <a:off x="6425975" y="797187"/>
            <a:ext cx="5178350" cy="2319053"/>
          </a:xfrm>
        </p:spPr>
        <p:txBody>
          <a:bodyPr>
            <a:normAutofit fontScale="25000" lnSpcReduction="20000"/>
          </a:bodyPr>
          <a:lstStyle/>
          <a:p>
            <a:r>
              <a:rPr lang="en-US" sz="5600" i="1">
                <a:solidFill>
                  <a:srgbClr val="FFFFFF"/>
                </a:solidFill>
                <a:latin typeface="Aparajita" panose="020B0604020202020204" pitchFamily="34" charset="0"/>
                <a:cs typeface="Aparajita" panose="020B0604020202020204" pitchFamily="34" charset="0"/>
              </a:rPr>
              <a:t>The album name ORIGINATED from the movies Enter the Dragon (1973) and The 36</a:t>
            </a:r>
            <a:r>
              <a:rPr lang="en-US" sz="5600" i="1" baseline="30000">
                <a:solidFill>
                  <a:srgbClr val="FFFFFF"/>
                </a:solidFill>
                <a:latin typeface="Aparajita" panose="020B0604020202020204" pitchFamily="34" charset="0"/>
                <a:cs typeface="Aparajita" panose="020B0604020202020204" pitchFamily="34" charset="0"/>
              </a:rPr>
              <a:t>th</a:t>
            </a:r>
            <a:r>
              <a:rPr lang="en-US" sz="5600" i="1">
                <a:solidFill>
                  <a:srgbClr val="FFFFFF"/>
                </a:solidFill>
                <a:latin typeface="Aparajita" panose="020B0604020202020204" pitchFamily="34" charset="0"/>
                <a:cs typeface="Aparajita" panose="020B0604020202020204" pitchFamily="34" charset="0"/>
              </a:rPr>
              <a:t> Chamber of Shaolin(1978) which is also where Masta Killas name originated from. As for Ghostface Killah he got his name from a character in the movie The Mystery of Chess boxing” which is also clearly where the song “Da Mystery of chessboxin” comes from. As for the samples they usually appeared at the beginning of tracks most notably in songs such as "Bring the Ruckus”, Wu-Tang Clan Ain’t Nuthing t F’Wit”, “Da Mystery of Chessboxin’ etc. Add this with their gritty raw sounds and soulful samples like  from songs like The Way We Were  from Gladys Knight and the Pips on Can It Be All So Simple and The Charmels “As Long As I’ve Got You on their infamous song C.R.E.A.M, and you get the premise of what RZA’s production for the clan sounded like. </a:t>
            </a:r>
          </a:p>
          <a:p>
            <a:r>
              <a:rPr lang="en-US" sz="4800" i="1">
                <a:solidFill>
                  <a:srgbClr val="FFFFFF"/>
                </a:solidFill>
                <a:latin typeface="Comic Sans MS" panose="030F0702030302020204" pitchFamily="66" charset="0"/>
              </a:rPr>
              <a:t> </a:t>
            </a:r>
          </a:p>
          <a:p>
            <a:endParaRPr lang="en-US" sz="800">
              <a:solidFill>
                <a:srgbClr val="FFFFFF"/>
              </a:solidFill>
            </a:endParaRPr>
          </a:p>
        </p:txBody>
      </p:sp>
      <p:pic>
        <p:nvPicPr>
          <p:cNvPr id="22" name="Picture 21" descr="A group of people posing for a photo&#10;&#10;Description automatically generated">
            <a:extLst>
              <a:ext uri="{FF2B5EF4-FFF2-40B4-BE49-F238E27FC236}">
                <a16:creationId xmlns:a16="http://schemas.microsoft.com/office/drawing/2014/main" id="{2DD30C10-A0E1-457A-B021-C5A69083660E}"/>
              </a:ext>
            </a:extLst>
          </p:cNvPr>
          <p:cNvPicPr>
            <a:picLocks noChangeAspect="1"/>
          </p:cNvPicPr>
          <p:nvPr/>
        </p:nvPicPr>
        <p:blipFill rotWithShape="1">
          <a:blip r:embed="rId2">
            <a:extLst>
              <a:ext uri="{28A0092B-C50C-407E-A947-70E740481C1C}">
                <a14:useLocalDpi xmlns:a14="http://schemas.microsoft.com/office/drawing/2010/main" val="0"/>
              </a:ext>
            </a:extLst>
          </a:blip>
          <a:srcRect l="8039" r="2156" b="-5"/>
          <a:stretch/>
        </p:blipFill>
        <p:spPr>
          <a:xfrm>
            <a:off x="-6220" y="12559"/>
            <a:ext cx="3002389" cy="3343383"/>
          </a:xfrm>
          <a:prstGeom prst="rect">
            <a:avLst/>
          </a:prstGeom>
        </p:spPr>
      </p:pic>
      <p:pic>
        <p:nvPicPr>
          <p:cNvPr id="9" name="Picture 8" descr="A picture containing person, photo, man, people&#10;&#10;Description automatically generated">
            <a:extLst>
              <a:ext uri="{FF2B5EF4-FFF2-40B4-BE49-F238E27FC236}">
                <a16:creationId xmlns:a16="http://schemas.microsoft.com/office/drawing/2014/main" id="{8A708848-BBC4-447C-BB28-4F6CEC6E72FB}"/>
              </a:ext>
            </a:extLst>
          </p:cNvPr>
          <p:cNvPicPr>
            <a:picLocks noChangeAspect="1"/>
          </p:cNvPicPr>
          <p:nvPr/>
        </p:nvPicPr>
        <p:blipFill rotWithShape="1">
          <a:blip r:embed="rId3">
            <a:extLst>
              <a:ext uri="{28A0092B-C50C-407E-A947-70E740481C1C}">
                <a14:useLocalDpi xmlns:a14="http://schemas.microsoft.com/office/drawing/2010/main" val="0"/>
              </a:ext>
            </a:extLst>
          </a:blip>
          <a:srcRect l="7939" r="4079" b="-5"/>
          <a:stretch/>
        </p:blipFill>
        <p:spPr>
          <a:xfrm>
            <a:off x="3157036" y="12559"/>
            <a:ext cx="2941423" cy="3343383"/>
          </a:xfrm>
          <a:prstGeom prst="rect">
            <a:avLst/>
          </a:prstGeom>
        </p:spPr>
      </p:pic>
      <p:pic>
        <p:nvPicPr>
          <p:cNvPr id="5" name="Picture 4" descr="A graffiti covered wall&#10;&#10;Description automatically generated">
            <a:extLst>
              <a:ext uri="{FF2B5EF4-FFF2-40B4-BE49-F238E27FC236}">
                <a16:creationId xmlns:a16="http://schemas.microsoft.com/office/drawing/2014/main" id="{1EE3C632-7676-4CA6-AD71-558038304E3D}"/>
              </a:ext>
            </a:extLst>
          </p:cNvPr>
          <p:cNvPicPr>
            <a:picLocks noChangeAspect="1"/>
          </p:cNvPicPr>
          <p:nvPr/>
        </p:nvPicPr>
        <p:blipFill rotWithShape="1">
          <a:blip r:embed="rId4">
            <a:extLst>
              <a:ext uri="{28A0092B-C50C-407E-A947-70E740481C1C}">
                <a14:useLocalDpi xmlns:a14="http://schemas.microsoft.com/office/drawing/2010/main" val="0"/>
              </a:ext>
            </a:extLst>
          </a:blip>
          <a:srcRect t="16299" r="-3" b="-3"/>
          <a:stretch/>
        </p:blipFill>
        <p:spPr>
          <a:xfrm>
            <a:off x="-6220" y="3505931"/>
            <a:ext cx="6114173" cy="3352069"/>
          </a:xfrm>
          <a:prstGeom prst="rect">
            <a:avLst/>
          </a:prstGeom>
        </p:spPr>
      </p:pic>
      <p:sp>
        <p:nvSpPr>
          <p:cNvPr id="52" name="Rectangle 51">
            <a:extLst>
              <a:ext uri="{FF2B5EF4-FFF2-40B4-BE49-F238E27FC236}">
                <a16:creationId xmlns:a16="http://schemas.microsoft.com/office/drawing/2014/main" id="{E98119AF-4A47-4CC2-80F8-37D335D4C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21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4" name="Straight Connector 53">
            <a:extLst>
              <a:ext uri="{FF2B5EF4-FFF2-40B4-BE49-F238E27FC236}">
                <a16:creationId xmlns:a16="http://schemas.microsoft.com/office/drawing/2014/main" id="{FB26D9C9-0009-453F-806F-C5929E52AB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48765" y="3913426"/>
            <a:ext cx="4937760"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11902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57000">
              <a:schemeClr val="accent1">
                <a:lumMod val="75000"/>
              </a:schemeClr>
            </a:gs>
            <a:gs pos="34000">
              <a:srgbClr val="002060"/>
            </a:gs>
            <a:gs pos="100000">
              <a:schemeClr val="bg1">
                <a:lumMod val="5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91"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93" name="Rectangle 92">
            <a:extLst>
              <a:ext uri="{FF2B5EF4-FFF2-40B4-BE49-F238E27FC236}">
                <a16:creationId xmlns:a16="http://schemas.microsoft.com/office/drawing/2014/main" id="{64CD7A41-7BCF-4678-A824-C30F18779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screenshot of a cell phone&#10;&#10;Description automatically generated">
            <a:extLst>
              <a:ext uri="{FF2B5EF4-FFF2-40B4-BE49-F238E27FC236}">
                <a16:creationId xmlns:a16="http://schemas.microsoft.com/office/drawing/2014/main" id="{601E03CB-91B2-41A2-87CD-63CEE6B8C6D5}"/>
              </a:ext>
            </a:extLst>
          </p:cNvPr>
          <p:cNvPicPr>
            <a:picLocks noChangeAspect="1"/>
          </p:cNvPicPr>
          <p:nvPr/>
        </p:nvPicPr>
        <p:blipFill rotWithShape="1">
          <a:blip r:embed="rId2">
            <a:extLst>
              <a:ext uri="{28A0092B-C50C-407E-A947-70E740481C1C}">
                <a14:useLocalDpi xmlns:a14="http://schemas.microsoft.com/office/drawing/2010/main" val="0"/>
              </a:ext>
            </a:extLst>
          </a:blip>
          <a:srcRect t="680" r="1" b="22182"/>
          <a:stretch/>
        </p:blipFill>
        <p:spPr>
          <a:xfrm>
            <a:off x="4517409" y="-1"/>
            <a:ext cx="4385960" cy="3383280"/>
          </a:xfrm>
          <a:custGeom>
            <a:avLst/>
            <a:gdLst/>
            <a:ahLst/>
            <a:cxnLst/>
            <a:rect l="l" t="t" r="r" b="b"/>
            <a:pathLst>
              <a:path w="4385960" h="3383280">
                <a:moveTo>
                  <a:pt x="0" y="0"/>
                </a:moveTo>
                <a:lnTo>
                  <a:pt x="4385960" y="0"/>
                </a:lnTo>
                <a:lnTo>
                  <a:pt x="4385960" y="3383280"/>
                </a:lnTo>
                <a:lnTo>
                  <a:pt x="1397663" y="3383280"/>
                </a:lnTo>
                <a:lnTo>
                  <a:pt x="1390636" y="3381439"/>
                </a:lnTo>
                <a:cubicBezTo>
                  <a:pt x="1314474" y="3347689"/>
                  <a:pt x="1435315" y="3276494"/>
                  <a:pt x="1386979" y="3229806"/>
                </a:cubicBezTo>
                <a:cubicBezTo>
                  <a:pt x="1273588" y="3208464"/>
                  <a:pt x="1183456" y="3379203"/>
                  <a:pt x="1029362" y="3329403"/>
                </a:cubicBezTo>
                <a:cubicBezTo>
                  <a:pt x="1215438" y="3183564"/>
                  <a:pt x="1424776" y="3137323"/>
                  <a:pt x="1561426" y="2941685"/>
                </a:cubicBezTo>
                <a:cubicBezTo>
                  <a:pt x="1529444" y="2899001"/>
                  <a:pt x="1497462" y="2941685"/>
                  <a:pt x="1471295" y="2923899"/>
                </a:cubicBezTo>
                <a:cubicBezTo>
                  <a:pt x="1471295" y="2913228"/>
                  <a:pt x="1166012" y="2980813"/>
                  <a:pt x="1148567" y="2703363"/>
                </a:cubicBezTo>
                <a:cubicBezTo>
                  <a:pt x="1142752" y="2703363"/>
                  <a:pt x="1136937" y="2703363"/>
                  <a:pt x="1131123" y="2692690"/>
                </a:cubicBezTo>
                <a:cubicBezTo>
                  <a:pt x="1099141" y="2653564"/>
                  <a:pt x="1128215" y="2561081"/>
                  <a:pt x="1075881" y="2553966"/>
                </a:cubicBezTo>
                <a:cubicBezTo>
                  <a:pt x="1017731" y="2546852"/>
                  <a:pt x="962490" y="2514838"/>
                  <a:pt x="901434" y="2532624"/>
                </a:cubicBezTo>
                <a:cubicBezTo>
                  <a:pt x="854914" y="2546852"/>
                  <a:pt x="805488" y="2564637"/>
                  <a:pt x="756061" y="2564637"/>
                </a:cubicBezTo>
                <a:cubicBezTo>
                  <a:pt x="703727" y="2564637"/>
                  <a:pt x="631041" y="2685577"/>
                  <a:pt x="599058" y="2525510"/>
                </a:cubicBezTo>
                <a:cubicBezTo>
                  <a:pt x="599058" y="2518396"/>
                  <a:pt x="508927" y="2536182"/>
                  <a:pt x="459501" y="2543295"/>
                </a:cubicBezTo>
                <a:cubicBezTo>
                  <a:pt x="418796" y="2550409"/>
                  <a:pt x="369369" y="2582423"/>
                  <a:pt x="340295" y="2518396"/>
                </a:cubicBezTo>
                <a:cubicBezTo>
                  <a:pt x="325758" y="2479268"/>
                  <a:pt x="395537" y="2408127"/>
                  <a:pt x="456593" y="2401013"/>
                </a:cubicBezTo>
                <a:cubicBezTo>
                  <a:pt x="511834" y="2393899"/>
                  <a:pt x="567076" y="2386785"/>
                  <a:pt x="619410" y="2401013"/>
                </a:cubicBezTo>
                <a:cubicBezTo>
                  <a:pt x="683374" y="2418797"/>
                  <a:pt x="718264" y="2390341"/>
                  <a:pt x="735709" y="2326315"/>
                </a:cubicBezTo>
                <a:cubicBezTo>
                  <a:pt x="756061" y="2258732"/>
                  <a:pt x="793858" y="2223160"/>
                  <a:pt x="846192" y="2191147"/>
                </a:cubicBezTo>
                <a:cubicBezTo>
                  <a:pt x="974120" y="2112892"/>
                  <a:pt x="1096233" y="2020408"/>
                  <a:pt x="1235791" y="1974166"/>
                </a:cubicBezTo>
                <a:cubicBezTo>
                  <a:pt x="1261958" y="1967052"/>
                  <a:pt x="1293940" y="1952824"/>
                  <a:pt x="1305570" y="1892354"/>
                </a:cubicBezTo>
                <a:cubicBezTo>
                  <a:pt x="927601" y="1984837"/>
                  <a:pt x="584521" y="2223160"/>
                  <a:pt x="194922" y="2208932"/>
                </a:cubicBezTo>
                <a:cubicBezTo>
                  <a:pt x="299591" y="2134234"/>
                  <a:pt x="424611" y="2130677"/>
                  <a:pt x="538002" y="2077321"/>
                </a:cubicBezTo>
                <a:cubicBezTo>
                  <a:pt x="456593" y="2038193"/>
                  <a:pt x="380999" y="2080878"/>
                  <a:pt x="305405" y="2102220"/>
                </a:cubicBezTo>
                <a:cubicBezTo>
                  <a:pt x="241441" y="2120005"/>
                  <a:pt x="183292" y="2123563"/>
                  <a:pt x="177477" y="2013293"/>
                </a:cubicBezTo>
                <a:cubicBezTo>
                  <a:pt x="177477" y="2002623"/>
                  <a:pt x="177477" y="1995508"/>
                  <a:pt x="177477" y="1984837"/>
                </a:cubicBezTo>
                <a:cubicBezTo>
                  <a:pt x="200737" y="1938596"/>
                  <a:pt x="232719" y="1917253"/>
                  <a:pt x="273423" y="1903026"/>
                </a:cubicBezTo>
                <a:cubicBezTo>
                  <a:pt x="296683" y="1895911"/>
                  <a:pt x="328665" y="1881684"/>
                  <a:pt x="328665" y="1849669"/>
                </a:cubicBezTo>
                <a:cubicBezTo>
                  <a:pt x="325758" y="1728730"/>
                  <a:pt x="404259" y="1693159"/>
                  <a:pt x="479852" y="1657588"/>
                </a:cubicBezTo>
                <a:cubicBezTo>
                  <a:pt x="439148" y="1597118"/>
                  <a:pt x="404259" y="1639803"/>
                  <a:pt x="372277" y="1636246"/>
                </a:cubicBezTo>
                <a:cubicBezTo>
                  <a:pt x="351924" y="1632689"/>
                  <a:pt x="331573" y="1629133"/>
                  <a:pt x="331573" y="1597118"/>
                </a:cubicBezTo>
                <a:cubicBezTo>
                  <a:pt x="331573" y="1572220"/>
                  <a:pt x="340295" y="1540205"/>
                  <a:pt x="360647" y="1540205"/>
                </a:cubicBezTo>
                <a:cubicBezTo>
                  <a:pt x="488575" y="1536648"/>
                  <a:pt x="561262" y="1365910"/>
                  <a:pt x="695005" y="1365910"/>
                </a:cubicBezTo>
                <a:cubicBezTo>
                  <a:pt x="776413" y="1365910"/>
                  <a:pt x="654300" y="1269869"/>
                  <a:pt x="721171" y="1230742"/>
                </a:cubicBezTo>
                <a:cubicBezTo>
                  <a:pt x="735709" y="1220070"/>
                  <a:pt x="680467" y="1205843"/>
                  <a:pt x="657208" y="1209400"/>
                </a:cubicBezTo>
                <a:cubicBezTo>
                  <a:pt x="633948" y="1212956"/>
                  <a:pt x="613595" y="1237856"/>
                  <a:pt x="584521" y="1220070"/>
                </a:cubicBezTo>
                <a:cubicBezTo>
                  <a:pt x="569984" y="1156044"/>
                  <a:pt x="607781" y="1131145"/>
                  <a:pt x="642670" y="1113359"/>
                </a:cubicBezTo>
                <a:cubicBezTo>
                  <a:pt x="718264" y="1070675"/>
                  <a:pt x="793858" y="1020876"/>
                  <a:pt x="878174" y="1006648"/>
                </a:cubicBezTo>
                <a:cubicBezTo>
                  <a:pt x="907248" y="1003090"/>
                  <a:pt x="924694" y="985306"/>
                  <a:pt x="921786" y="949735"/>
                </a:cubicBezTo>
                <a:cubicBezTo>
                  <a:pt x="915971" y="903492"/>
                  <a:pt x="886896" y="917721"/>
                  <a:pt x="863637" y="921278"/>
                </a:cubicBezTo>
                <a:cubicBezTo>
                  <a:pt x="849099" y="924836"/>
                  <a:pt x="834562" y="935507"/>
                  <a:pt x="820025" y="910607"/>
                </a:cubicBezTo>
                <a:cubicBezTo>
                  <a:pt x="1160197" y="658056"/>
                  <a:pt x="1340459" y="672285"/>
                  <a:pt x="1721336" y="465976"/>
                </a:cubicBezTo>
                <a:cubicBezTo>
                  <a:pt x="1637020" y="426848"/>
                  <a:pt x="1575963" y="455304"/>
                  <a:pt x="1517814" y="462418"/>
                </a:cubicBezTo>
                <a:cubicBezTo>
                  <a:pt x="1372441" y="480204"/>
                  <a:pt x="1462573" y="512217"/>
                  <a:pt x="1317199" y="533559"/>
                </a:cubicBezTo>
                <a:cubicBezTo>
                  <a:pt x="1247420" y="544230"/>
                  <a:pt x="1183456" y="579801"/>
                  <a:pt x="1104955" y="522888"/>
                </a:cubicBezTo>
                <a:cubicBezTo>
                  <a:pt x="1052621" y="483760"/>
                  <a:pt x="968305" y="526445"/>
                  <a:pt x="904341" y="558459"/>
                </a:cubicBezTo>
                <a:cubicBezTo>
                  <a:pt x="852007" y="586916"/>
                  <a:pt x="799673" y="594029"/>
                  <a:pt x="729894" y="558459"/>
                </a:cubicBezTo>
                <a:cubicBezTo>
                  <a:pt x="793858" y="537117"/>
                  <a:pt x="843284" y="519331"/>
                  <a:pt x="892712" y="505102"/>
                </a:cubicBezTo>
                <a:cubicBezTo>
                  <a:pt x="933416" y="494432"/>
                  <a:pt x="956676" y="469533"/>
                  <a:pt x="953768" y="416177"/>
                </a:cubicBezTo>
                <a:cubicBezTo>
                  <a:pt x="953768" y="387721"/>
                  <a:pt x="962490" y="348593"/>
                  <a:pt x="933416" y="334365"/>
                </a:cubicBezTo>
                <a:cubicBezTo>
                  <a:pt x="910156" y="320136"/>
                  <a:pt x="878174" y="334365"/>
                  <a:pt x="866544" y="359263"/>
                </a:cubicBezTo>
                <a:cubicBezTo>
                  <a:pt x="852007" y="405505"/>
                  <a:pt x="837470" y="448190"/>
                  <a:pt x="788043" y="451748"/>
                </a:cubicBezTo>
                <a:cubicBezTo>
                  <a:pt x="721171" y="458861"/>
                  <a:pt x="758969" y="430406"/>
                  <a:pt x="770598" y="394835"/>
                </a:cubicBezTo>
                <a:cubicBezTo>
                  <a:pt x="782228" y="355707"/>
                  <a:pt x="747338" y="345035"/>
                  <a:pt x="724079" y="352149"/>
                </a:cubicBezTo>
                <a:cubicBezTo>
                  <a:pt x="636855" y="384163"/>
                  <a:pt x="546724" y="327251"/>
                  <a:pt x="456593" y="373492"/>
                </a:cubicBezTo>
                <a:cubicBezTo>
                  <a:pt x="479852" y="259666"/>
                  <a:pt x="529280" y="209868"/>
                  <a:pt x="633948" y="192083"/>
                </a:cubicBezTo>
                <a:cubicBezTo>
                  <a:pt x="671745" y="188526"/>
                  <a:pt x="712449" y="195639"/>
                  <a:pt x="747338" y="163626"/>
                </a:cubicBezTo>
                <a:cubicBezTo>
                  <a:pt x="767691" y="145840"/>
                  <a:pt x="788043" y="124498"/>
                  <a:pt x="773505" y="88928"/>
                </a:cubicBezTo>
                <a:cubicBezTo>
                  <a:pt x="764783" y="64028"/>
                  <a:pt x="741524" y="64028"/>
                  <a:pt x="721171" y="71142"/>
                </a:cubicBezTo>
                <a:cubicBezTo>
                  <a:pt x="636855" y="110270"/>
                  <a:pt x="546724" y="120942"/>
                  <a:pt x="459501" y="135169"/>
                </a:cubicBezTo>
                <a:cubicBezTo>
                  <a:pt x="444963" y="138726"/>
                  <a:pt x="430426" y="145840"/>
                  <a:pt x="415888" y="110270"/>
                </a:cubicBezTo>
                <a:cubicBezTo>
                  <a:pt x="517649" y="78256"/>
                  <a:pt x="616503" y="35572"/>
                  <a:pt x="718264" y="1"/>
                </a:cubicBezTo>
                <a:lnTo>
                  <a:pt x="0" y="1"/>
                </a:lnTo>
                <a:close/>
              </a:path>
            </a:pathLst>
          </a:custGeom>
        </p:spPr>
      </p:pic>
      <p:sp>
        <p:nvSpPr>
          <p:cNvPr id="2" name="Title 1">
            <a:extLst>
              <a:ext uri="{FF2B5EF4-FFF2-40B4-BE49-F238E27FC236}">
                <a16:creationId xmlns:a16="http://schemas.microsoft.com/office/drawing/2014/main" id="{0AD45757-0A55-4DFD-8322-A108379F7523}"/>
              </a:ext>
            </a:extLst>
          </p:cNvPr>
          <p:cNvSpPr>
            <a:spLocks noGrp="1"/>
          </p:cNvSpPr>
          <p:nvPr>
            <p:ph type="title"/>
          </p:nvPr>
        </p:nvSpPr>
        <p:spPr>
          <a:xfrm>
            <a:off x="250208" y="2769642"/>
            <a:ext cx="3992700" cy="3364434"/>
          </a:xfrm>
        </p:spPr>
        <p:txBody>
          <a:bodyPr vert="horz" lIns="91440" tIns="45720" rIns="91440" bIns="45720" rtlCol="0" anchor="b">
            <a:noAutofit/>
          </a:bodyPr>
          <a:lstStyle/>
          <a:p>
            <a:pPr algn="l"/>
            <a:r>
              <a:rPr lang="en-US" sz="1400">
                <a:solidFill>
                  <a:schemeClr val="tx1">
                    <a:lumMod val="75000"/>
                    <a:lumOff val="25000"/>
                  </a:schemeClr>
                </a:solidFill>
              </a:rPr>
              <a:t>After the critical success of Enter the Wu-Tang album, the Wu wasn’t done there as RZA had a plan that would help launch most of their solo careers within the first 3-5 years while all on different record labels. the production for the first wave of the groups solo albums were usually done by RZA and within this time period albums like Tical by Method man, Return to the 36 chambers the Dirty Version by ODB, Raekwon’s Only Built for Cuban Linx, Liquid Swords By GZA and Ironman by Ghostface Killah was all released around that time which are usually all considered classics for the most part. During the latter years of the decade they were still as consistent putting out their second project as a group as well as other members putting out solo project’s. This run by the clan not only solidified them as an all-time great group but also legendary MC’s individually as well. </a:t>
            </a:r>
            <a:br>
              <a:rPr lang="en-US" sz="1400">
                <a:solidFill>
                  <a:schemeClr val="tx1">
                    <a:lumMod val="75000"/>
                    <a:lumOff val="25000"/>
                  </a:schemeClr>
                </a:solidFill>
              </a:rPr>
            </a:br>
            <a:endParaRPr lang="en-US" sz="1400">
              <a:solidFill>
                <a:schemeClr val="tx1">
                  <a:lumMod val="75000"/>
                  <a:lumOff val="25000"/>
                </a:schemeClr>
              </a:solidFill>
            </a:endParaRPr>
          </a:p>
        </p:txBody>
      </p:sp>
      <p:pic>
        <p:nvPicPr>
          <p:cNvPr id="7" name="Picture 6" descr="A picture containing text, man, photo, holding&#10;&#10;Description automatically generated">
            <a:extLst>
              <a:ext uri="{FF2B5EF4-FFF2-40B4-BE49-F238E27FC236}">
                <a16:creationId xmlns:a16="http://schemas.microsoft.com/office/drawing/2014/main" id="{2ACC4493-ECD3-472F-9D8B-489979F3261B}"/>
              </a:ext>
            </a:extLst>
          </p:cNvPr>
          <p:cNvPicPr>
            <a:picLocks noChangeAspect="1"/>
          </p:cNvPicPr>
          <p:nvPr/>
        </p:nvPicPr>
        <p:blipFill rotWithShape="1">
          <a:blip r:embed="rId3">
            <a:extLst>
              <a:ext uri="{28A0092B-C50C-407E-A947-70E740481C1C}">
                <a14:useLocalDpi xmlns:a14="http://schemas.microsoft.com/office/drawing/2010/main" val="0"/>
              </a:ext>
            </a:extLst>
          </a:blip>
          <a:srcRect t="9882" r="2" b="10906"/>
          <a:stretch/>
        </p:blipFill>
        <p:spPr>
          <a:xfrm>
            <a:off x="4651275" y="3474720"/>
            <a:ext cx="4252094" cy="3383280"/>
          </a:xfrm>
          <a:custGeom>
            <a:avLst/>
            <a:gdLst/>
            <a:ahLst/>
            <a:cxnLst/>
            <a:rect l="l" t="t" r="r" b="b"/>
            <a:pathLst>
              <a:path w="4252094" h="3383280">
                <a:moveTo>
                  <a:pt x="1199393" y="0"/>
                </a:moveTo>
                <a:lnTo>
                  <a:pt x="4252094" y="0"/>
                </a:lnTo>
                <a:lnTo>
                  <a:pt x="4252094" y="3383280"/>
                </a:lnTo>
                <a:lnTo>
                  <a:pt x="0" y="3383280"/>
                </a:lnTo>
                <a:cubicBezTo>
                  <a:pt x="119205" y="3312139"/>
                  <a:pt x="232596" y="3226769"/>
                  <a:pt x="360524" y="3184085"/>
                </a:cubicBezTo>
                <a:cubicBezTo>
                  <a:pt x="447747" y="3155629"/>
                  <a:pt x="532064" y="3105830"/>
                  <a:pt x="517526" y="2956433"/>
                </a:cubicBezTo>
                <a:cubicBezTo>
                  <a:pt x="514619" y="2913749"/>
                  <a:pt x="537879" y="2881736"/>
                  <a:pt x="572768" y="2892407"/>
                </a:cubicBezTo>
                <a:cubicBezTo>
                  <a:pt x="639639" y="2913749"/>
                  <a:pt x="671622" y="2853279"/>
                  <a:pt x="709418" y="2807037"/>
                </a:cubicBezTo>
                <a:cubicBezTo>
                  <a:pt x="776290" y="2725225"/>
                  <a:pt x="840254" y="2639855"/>
                  <a:pt x="947830" y="2625627"/>
                </a:cubicBezTo>
                <a:cubicBezTo>
                  <a:pt x="927478" y="2561600"/>
                  <a:pt x="892589" y="2568714"/>
                  <a:pt x="860606" y="2582943"/>
                </a:cubicBezTo>
                <a:cubicBezTo>
                  <a:pt x="776290" y="2618514"/>
                  <a:pt x="691974" y="2657641"/>
                  <a:pt x="607658" y="2693212"/>
                </a:cubicBezTo>
                <a:cubicBezTo>
                  <a:pt x="552416" y="2714554"/>
                  <a:pt x="497175" y="2746567"/>
                  <a:pt x="424488" y="2721668"/>
                </a:cubicBezTo>
                <a:cubicBezTo>
                  <a:pt x="488452" y="2593615"/>
                  <a:pt x="596028" y="2568714"/>
                  <a:pt x="683251" y="2529587"/>
                </a:cubicBezTo>
                <a:cubicBezTo>
                  <a:pt x="790828" y="2479788"/>
                  <a:pt x="854791" y="2387305"/>
                  <a:pt x="933293" y="2280594"/>
                </a:cubicBezTo>
                <a:cubicBezTo>
                  <a:pt x="854791" y="2252138"/>
                  <a:pt x="805365" y="2330392"/>
                  <a:pt x="741400" y="2326835"/>
                </a:cubicBezTo>
                <a:cubicBezTo>
                  <a:pt x="738493" y="2316164"/>
                  <a:pt x="732678" y="2294822"/>
                  <a:pt x="732678" y="2294822"/>
                </a:cubicBezTo>
                <a:cubicBezTo>
                  <a:pt x="837347" y="2237909"/>
                  <a:pt x="883865" y="2131197"/>
                  <a:pt x="901311" y="1999586"/>
                </a:cubicBezTo>
                <a:cubicBezTo>
                  <a:pt x="907125" y="1932001"/>
                  <a:pt x="944922" y="1910659"/>
                  <a:pt x="982719" y="1878647"/>
                </a:cubicBezTo>
                <a:cubicBezTo>
                  <a:pt x="1110647" y="1768377"/>
                  <a:pt x="1247297" y="1668780"/>
                  <a:pt x="1354874" y="1519384"/>
                </a:cubicBezTo>
                <a:cubicBezTo>
                  <a:pt x="1229853" y="1537169"/>
                  <a:pt x="1131000" y="1636767"/>
                  <a:pt x="1000164" y="1679451"/>
                </a:cubicBezTo>
                <a:cubicBezTo>
                  <a:pt x="1104832" y="1515827"/>
                  <a:pt x="1241483" y="1430457"/>
                  <a:pt x="1366503" y="1330860"/>
                </a:cubicBezTo>
                <a:cubicBezTo>
                  <a:pt x="1424653" y="1284619"/>
                  <a:pt x="1476986" y="1227705"/>
                  <a:pt x="1543858" y="1202806"/>
                </a:cubicBezTo>
                <a:cubicBezTo>
                  <a:pt x="1567118" y="1195692"/>
                  <a:pt x="1607823" y="1177908"/>
                  <a:pt x="1587470" y="1128108"/>
                </a:cubicBezTo>
                <a:cubicBezTo>
                  <a:pt x="1570025" y="1085424"/>
                  <a:pt x="1538043" y="1099653"/>
                  <a:pt x="1508968" y="1110322"/>
                </a:cubicBezTo>
                <a:cubicBezTo>
                  <a:pt x="1439190" y="1138779"/>
                  <a:pt x="1363596" y="1138779"/>
                  <a:pt x="1267650" y="1138779"/>
                </a:cubicBezTo>
                <a:cubicBezTo>
                  <a:pt x="1349058" y="1003611"/>
                  <a:pt x="1497339" y="1046296"/>
                  <a:pt x="1567118" y="904014"/>
                </a:cubicBezTo>
                <a:cubicBezTo>
                  <a:pt x="1479894" y="879115"/>
                  <a:pt x="1413022" y="928913"/>
                  <a:pt x="1343244" y="939585"/>
                </a:cubicBezTo>
                <a:cubicBezTo>
                  <a:pt x="1279279" y="950255"/>
                  <a:pt x="1264743" y="925356"/>
                  <a:pt x="1279279" y="847101"/>
                </a:cubicBezTo>
                <a:cubicBezTo>
                  <a:pt x="1302539" y="726162"/>
                  <a:pt x="1267650" y="665691"/>
                  <a:pt x="1174611" y="697704"/>
                </a:cubicBezTo>
                <a:cubicBezTo>
                  <a:pt x="1087388" y="729718"/>
                  <a:pt x="1078665" y="683476"/>
                  <a:pt x="1101925" y="615892"/>
                </a:cubicBezTo>
                <a:cubicBezTo>
                  <a:pt x="1136814" y="516295"/>
                  <a:pt x="1099018" y="438039"/>
                  <a:pt x="1072850" y="352670"/>
                </a:cubicBezTo>
                <a:cubicBezTo>
                  <a:pt x="1032146" y="224617"/>
                  <a:pt x="1049590" y="160589"/>
                  <a:pt x="1133907" y="64549"/>
                </a:cubicBezTo>
                <a:close/>
              </a:path>
            </a:pathLst>
          </a:custGeom>
        </p:spPr>
      </p:pic>
      <p:pic>
        <p:nvPicPr>
          <p:cNvPr id="16" name="Picture 15" descr="A person standing in front of a crowd&#10;&#10;Description automatically generated">
            <a:extLst>
              <a:ext uri="{FF2B5EF4-FFF2-40B4-BE49-F238E27FC236}">
                <a16:creationId xmlns:a16="http://schemas.microsoft.com/office/drawing/2014/main" id="{AE4C02E3-E934-44D5-934F-85831135483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616" r="993" b="-2"/>
          <a:stretch/>
        </p:blipFill>
        <p:spPr>
          <a:xfrm>
            <a:off x="9006544" y="-1"/>
            <a:ext cx="3185459" cy="3383280"/>
          </a:xfrm>
          <a:prstGeom prst="rect">
            <a:avLst/>
          </a:prstGeom>
        </p:spPr>
      </p:pic>
      <p:pic>
        <p:nvPicPr>
          <p:cNvPr id="4" name="Picture 3" descr="A picture containing text, book, phone&#10;&#10;Description automatically generated">
            <a:extLst>
              <a:ext uri="{FF2B5EF4-FFF2-40B4-BE49-F238E27FC236}">
                <a16:creationId xmlns:a16="http://schemas.microsoft.com/office/drawing/2014/main" id="{B78BD56B-D166-43A6-9E2D-2F9B2BB7A98D}"/>
              </a:ext>
            </a:extLst>
          </p:cNvPr>
          <p:cNvPicPr>
            <a:picLocks noChangeAspect="1"/>
          </p:cNvPicPr>
          <p:nvPr/>
        </p:nvPicPr>
        <p:blipFill rotWithShape="1">
          <a:blip r:embed="rId5">
            <a:extLst>
              <a:ext uri="{28A0092B-C50C-407E-A947-70E740481C1C}">
                <a14:useLocalDpi xmlns:a14="http://schemas.microsoft.com/office/drawing/2010/main" val="0"/>
              </a:ext>
            </a:extLst>
          </a:blip>
          <a:srcRect l="1092" r="5185" b="2"/>
          <a:stretch/>
        </p:blipFill>
        <p:spPr>
          <a:xfrm>
            <a:off x="9006545" y="3474720"/>
            <a:ext cx="3185456" cy="3383280"/>
          </a:xfrm>
          <a:prstGeom prst="rect">
            <a:avLst/>
          </a:prstGeom>
        </p:spPr>
      </p:pic>
      <p:sp>
        <p:nvSpPr>
          <p:cNvPr id="20" name="TextBox 19">
            <a:extLst>
              <a:ext uri="{FF2B5EF4-FFF2-40B4-BE49-F238E27FC236}">
                <a16:creationId xmlns:a16="http://schemas.microsoft.com/office/drawing/2014/main" id="{BEA106C8-E65D-43F1-89C3-0402B60355C8}"/>
              </a:ext>
            </a:extLst>
          </p:cNvPr>
          <p:cNvSpPr txBox="1"/>
          <p:nvPr/>
        </p:nvSpPr>
        <p:spPr>
          <a:xfrm>
            <a:off x="250208" y="476032"/>
            <a:ext cx="3431969" cy="646331"/>
          </a:xfrm>
          <a:prstGeom prst="rect">
            <a:avLst/>
          </a:prstGeom>
          <a:noFill/>
        </p:spPr>
        <p:txBody>
          <a:bodyPr wrap="square" rtlCol="0">
            <a:spAutoFit/>
          </a:bodyPr>
          <a:lstStyle/>
          <a:p>
            <a:pPr>
              <a:spcAft>
                <a:spcPts val="600"/>
              </a:spcAft>
            </a:pPr>
            <a:r>
              <a:rPr lang="en-US" b="1" i="1">
                <a:latin typeface="+mj-lt"/>
              </a:rPr>
              <a:t>RZA’S FIVE YEAR PLAN</a:t>
            </a:r>
          </a:p>
        </p:txBody>
      </p:sp>
    </p:spTree>
    <p:extLst>
      <p:ext uri="{BB962C8B-B14F-4D97-AF65-F5344CB8AC3E}">
        <p14:creationId xmlns:p14="http://schemas.microsoft.com/office/powerpoint/2010/main" val="973700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duotone>
              <a:schemeClr val="bg1">
                <a:shade val="48000"/>
                <a:satMod val="110000"/>
                <a:lumMod val="40000"/>
              </a:schemeClr>
              <a:schemeClr val="bg1">
                <a:tint val="90000"/>
                <a:lumMod val="106000"/>
              </a:schemeClr>
            </a:duotone>
            <a:lum/>
          </a:blip>
          <a:srcRect/>
          <a:stretch>
            <a:fillRect/>
          </a:stretch>
        </a:blipFill>
        <a:effectLst/>
      </p:bgPr>
    </p:bg>
    <p:spTree>
      <p:nvGrpSpPr>
        <p:cNvPr id="1" name=""/>
        <p:cNvGrpSpPr/>
        <p:nvPr/>
      </p:nvGrpSpPr>
      <p:grpSpPr>
        <a:xfrm>
          <a:off x="0" y="0"/>
          <a:ext cx="0" cy="0"/>
          <a:chOff x="0" y="0"/>
          <a:chExt cx="0" cy="0"/>
        </a:xfrm>
      </p:grpSpPr>
      <p:pic>
        <p:nvPicPr>
          <p:cNvPr id="223" name="Picture 16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2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25"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26"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27"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28"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9" name="Picture 17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0" name="Rectangle 17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 y="0"/>
            <a:ext cx="4702938"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B0BA7-9D0B-45B8-908C-C00E4F1EDDCB}"/>
              </a:ext>
            </a:extLst>
          </p:cNvPr>
          <p:cNvSpPr>
            <a:spLocks noGrp="1"/>
          </p:cNvSpPr>
          <p:nvPr>
            <p:ph type="title"/>
          </p:nvPr>
        </p:nvSpPr>
        <p:spPr>
          <a:xfrm>
            <a:off x="85753" y="3288321"/>
            <a:ext cx="3314218" cy="2943640"/>
          </a:xfrm>
        </p:spPr>
        <p:txBody>
          <a:bodyPr vert="horz" lIns="91440" tIns="45720" rIns="91440" bIns="45720" rtlCol="0" anchor="b">
            <a:noAutofit/>
          </a:bodyPr>
          <a:lstStyle/>
          <a:p>
            <a:r>
              <a:rPr lang="en-US" sz="1200">
                <a:latin typeface="Times New Roman" panose="02020603050405020304" pitchFamily="18" charset="0"/>
                <a:cs typeface="Times New Roman" panose="02020603050405020304" pitchFamily="18" charset="0"/>
              </a:rPr>
              <a:t>Following their success in the 1990’s it would’ve been hard for almost anyone to follow that up especially as a group. However Ghostface Killah started off that decade with what people consider his best album “Supreme Clientele”. And Wu-Tang ends up releasing their 3rd album, the W. Now although Wu-Tang was still in the limelight internal struggles of within the group as some wanted out of Wu-Tang Productions and others thought they were cheated out of money and others constantly dealing with the legal troubles. Their egos and money led to everyone going their separate ways with the last of them being Ol’Dirty Bastard who was in jail at the time. Once he got out, he ended up signing in Roc Nation but was met with his untimely death in 2004. The 2000s was not a fallout or fall off in my opinion but it was most surely a setback of a decade following their golden age of success during the 1990s.</a:t>
            </a:r>
            <a:br>
              <a:rPr lang="en-US" sz="1200">
                <a:latin typeface="Times New Roman" panose="02020603050405020304" pitchFamily="18" charset="0"/>
                <a:cs typeface="Times New Roman" panose="02020603050405020304" pitchFamily="18" charset="0"/>
              </a:rPr>
            </a:br>
            <a:r>
              <a:rPr lang="en-US" sz="1200">
                <a:latin typeface="Times New Roman" panose="02020603050405020304" pitchFamily="18" charset="0"/>
                <a:cs typeface="Times New Roman" panose="02020603050405020304" pitchFamily="18" charset="0"/>
              </a:rPr>
              <a:t> </a:t>
            </a:r>
            <a:br>
              <a:rPr lang="en-US" sz="1200">
                <a:latin typeface="Times New Roman" panose="02020603050405020304" pitchFamily="18" charset="0"/>
                <a:cs typeface="Times New Roman" panose="02020603050405020304" pitchFamily="18" charset="0"/>
              </a:rPr>
            </a:br>
            <a:r>
              <a:rPr lang="en-US" sz="1200">
                <a:latin typeface="Times New Roman" panose="02020603050405020304" pitchFamily="18" charset="0"/>
                <a:cs typeface="Times New Roman" panose="02020603050405020304" pitchFamily="18" charset="0"/>
              </a:rPr>
              <a:t> </a:t>
            </a:r>
            <a:br>
              <a:rPr lang="en-US" sz="1200">
                <a:latin typeface="Times New Roman" panose="02020603050405020304" pitchFamily="18" charset="0"/>
                <a:cs typeface="Times New Roman" panose="02020603050405020304" pitchFamily="18" charset="0"/>
              </a:rPr>
            </a:br>
            <a:endParaRPr lang="en-US" sz="1200">
              <a:latin typeface="Times New Roman" panose="02020603050405020304" pitchFamily="18" charset="0"/>
              <a:cs typeface="Times New Roman" panose="02020603050405020304" pitchFamily="18" charset="0"/>
            </a:endParaRPr>
          </a:p>
        </p:txBody>
      </p:sp>
      <p:sp>
        <p:nvSpPr>
          <p:cNvPr id="231" name="Rectangle 17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8" y="0"/>
            <a:ext cx="4238653"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32" name="Rectangle 17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5752622"/>
            <a:ext cx="423977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33"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9" y="0"/>
            <a:ext cx="4283927"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4" name="Rectangle 18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800" y="450792"/>
            <a:ext cx="6639906"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alking, cellphone, wearing, man&#10;&#10;Description automatically generated">
            <a:extLst>
              <a:ext uri="{FF2B5EF4-FFF2-40B4-BE49-F238E27FC236}">
                <a16:creationId xmlns:a16="http://schemas.microsoft.com/office/drawing/2014/main" id="{A27BE375-A8FC-43E0-8E7D-6A4B6C087CC9}"/>
              </a:ext>
            </a:extLst>
          </p:cNvPr>
          <p:cNvPicPr>
            <a:picLocks noChangeAspect="1"/>
          </p:cNvPicPr>
          <p:nvPr/>
        </p:nvPicPr>
        <p:blipFill rotWithShape="1">
          <a:blip r:embed="rId4">
            <a:extLst>
              <a:ext uri="{28A0092B-C50C-407E-A947-70E740481C1C}">
                <a14:useLocalDpi xmlns:a14="http://schemas.microsoft.com/office/drawing/2010/main" val="0"/>
              </a:ext>
            </a:extLst>
          </a:blip>
          <a:srcRect l="12123" r="32749" b="1"/>
          <a:stretch/>
        </p:blipFill>
        <p:spPr>
          <a:xfrm>
            <a:off x="5315856" y="684680"/>
            <a:ext cx="3022359" cy="5482365"/>
          </a:xfrm>
          <a:prstGeom prst="rect">
            <a:avLst/>
          </a:prstGeom>
        </p:spPr>
      </p:pic>
      <p:pic>
        <p:nvPicPr>
          <p:cNvPr id="51" name="Picture 50" descr="A picture containing book, text&#10;&#10;Description automatically generated">
            <a:extLst>
              <a:ext uri="{FF2B5EF4-FFF2-40B4-BE49-F238E27FC236}">
                <a16:creationId xmlns:a16="http://schemas.microsoft.com/office/drawing/2014/main" id="{B4043818-B7F2-4625-9C2D-A327E0CB8C07}"/>
              </a:ext>
            </a:extLst>
          </p:cNvPr>
          <p:cNvPicPr>
            <a:picLocks noChangeAspect="1"/>
          </p:cNvPicPr>
          <p:nvPr/>
        </p:nvPicPr>
        <p:blipFill rotWithShape="1">
          <a:blip r:embed="rId5">
            <a:extLst>
              <a:ext uri="{28A0092B-C50C-407E-A947-70E740481C1C}">
                <a14:useLocalDpi xmlns:a14="http://schemas.microsoft.com/office/drawing/2010/main" val="0"/>
              </a:ext>
            </a:extLst>
          </a:blip>
          <a:srcRect r="44765" b="3"/>
          <a:stretch/>
        </p:blipFill>
        <p:spPr>
          <a:xfrm>
            <a:off x="8467718" y="684680"/>
            <a:ext cx="3028419" cy="5482657"/>
          </a:xfrm>
          <a:prstGeom prst="rect">
            <a:avLst/>
          </a:prstGeom>
        </p:spPr>
      </p:pic>
      <p:sp>
        <p:nvSpPr>
          <p:cNvPr id="3" name="TextBox 2">
            <a:extLst>
              <a:ext uri="{FF2B5EF4-FFF2-40B4-BE49-F238E27FC236}">
                <a16:creationId xmlns:a16="http://schemas.microsoft.com/office/drawing/2014/main" id="{17015E8D-8CF9-405F-901A-696991D541D4}"/>
              </a:ext>
            </a:extLst>
          </p:cNvPr>
          <p:cNvSpPr txBox="1"/>
          <p:nvPr/>
        </p:nvSpPr>
        <p:spPr>
          <a:xfrm>
            <a:off x="234146" y="684680"/>
            <a:ext cx="2928395" cy="369332"/>
          </a:xfrm>
          <a:prstGeom prst="rect">
            <a:avLst/>
          </a:prstGeom>
          <a:noFill/>
        </p:spPr>
        <p:txBody>
          <a:bodyPr wrap="square" rtlCol="0">
            <a:spAutoFit/>
          </a:bodyPr>
          <a:lstStyle/>
          <a:p>
            <a:r>
              <a:rPr lang="en-US">
                <a:solidFill>
                  <a:schemeClr val="accent1">
                    <a:lumMod val="75000"/>
                  </a:schemeClr>
                </a:solidFill>
              </a:rPr>
              <a:t>TEARS FOR ODB (2000’S)</a:t>
            </a:r>
          </a:p>
        </p:txBody>
      </p:sp>
    </p:spTree>
    <p:extLst>
      <p:ext uri="{BB962C8B-B14F-4D97-AF65-F5344CB8AC3E}">
        <p14:creationId xmlns:p14="http://schemas.microsoft.com/office/powerpoint/2010/main" val="2506480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21" name="Rectangle 20">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tanding in front of a crowd posing for the camera&#10;&#10;Description automatically generated">
            <a:extLst>
              <a:ext uri="{FF2B5EF4-FFF2-40B4-BE49-F238E27FC236}">
                <a16:creationId xmlns:a16="http://schemas.microsoft.com/office/drawing/2014/main" id="{B0313B57-2D98-461C-85C9-71A26A8A307F}"/>
              </a:ext>
            </a:extLst>
          </p:cNvPr>
          <p:cNvPicPr>
            <a:picLocks noChangeAspect="1"/>
          </p:cNvPicPr>
          <p:nvPr/>
        </p:nvPicPr>
        <p:blipFill rotWithShape="1">
          <a:blip r:embed="rId2">
            <a:extLst>
              <a:ext uri="{28A0092B-C50C-407E-A947-70E740481C1C}">
                <a14:useLocalDpi xmlns:a14="http://schemas.microsoft.com/office/drawing/2010/main" val="0"/>
              </a:ext>
            </a:extLst>
          </a:blip>
          <a:srcRect t="24551" r="-1" b="11052"/>
          <a:stretch/>
        </p:blipFill>
        <p:spPr>
          <a:xfrm>
            <a:off x="-1" y="-1"/>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E1A8E95F-113E-4C8B-B4B5-C4352C441EE8}"/>
              </a:ext>
            </a:extLst>
          </p:cNvPr>
          <p:cNvSpPr>
            <a:spLocks noGrp="1"/>
          </p:cNvSpPr>
          <p:nvPr>
            <p:ph type="title"/>
          </p:nvPr>
        </p:nvSpPr>
        <p:spPr>
          <a:xfrm>
            <a:off x="6683138" y="5508347"/>
            <a:ext cx="5505814" cy="1471335"/>
          </a:xfrm>
        </p:spPr>
        <p:txBody>
          <a:bodyPr vert="horz" lIns="91440" tIns="45720" rIns="91440" bIns="45720" rtlCol="0" anchor="b">
            <a:noAutofit/>
          </a:bodyPr>
          <a:lstStyle/>
          <a:p>
            <a:r>
              <a:rPr lang="en-US" sz="1300"/>
              <a:t>Throughout the years I don’t believe the Wu-Tang’s influence has been more apparent than in this decade of the 2010s. Following this album marking 25 years since it’s release, the Wu-Tang’s brand has continued to grow as they’ve gotten a documentary “Wu-Tang Clan: Of Mics Of Men” which is where I got most of my information from as I never paid that much attention to most of the information concerning this album as well as the clan altogether. It’s even led to a show being based off their early lives “Wu Tang: An American Saga. With the groups influence it’s even led to New York based rappers forming groups of their own such as Pro Era in Brooklyn and A$AP Mob. All in all With Enter the Wu-Tang Album it ended up not only being one of the best body of works of all time and launched several successful solo careers, it’s also changed the hip hop culture and will continue to remain timeless for years and decades to come. </a:t>
            </a:r>
            <a:br>
              <a:rPr lang="en-US" sz="1300"/>
            </a:br>
            <a:endParaRPr lang="en-US" sz="1300"/>
          </a:p>
        </p:txBody>
      </p:sp>
      <p:pic>
        <p:nvPicPr>
          <p:cNvPr id="5" name="Content Placeholder 4" descr="A picture containing man, black, room&#10;&#10;Description automatically generated">
            <a:extLst>
              <a:ext uri="{FF2B5EF4-FFF2-40B4-BE49-F238E27FC236}">
                <a16:creationId xmlns:a16="http://schemas.microsoft.com/office/drawing/2014/main" id="{200D3545-77DC-4603-84A5-CBD10755642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617" r="12951"/>
          <a:stretch/>
        </p:blipFill>
        <p:spPr>
          <a:xfrm>
            <a:off x="7406640" y="3"/>
            <a:ext cx="4782312"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6810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5.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TotalTime>
  <Words>1373</Words>
  <Application>Microsoft Macintosh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9</vt:i4>
      </vt:variant>
    </vt:vector>
  </HeadingPairs>
  <TitlesOfParts>
    <vt:vector size="26" baseType="lpstr">
      <vt:lpstr>Abadi</vt:lpstr>
      <vt:lpstr>Aharoni</vt:lpstr>
      <vt:lpstr>Aparajita</vt:lpstr>
      <vt:lpstr>Arial</vt:lpstr>
      <vt:lpstr>Calibri</vt:lpstr>
      <vt:lpstr>Calibri Light</vt:lpstr>
      <vt:lpstr>Century Gothic</vt:lpstr>
      <vt:lpstr>Comic Sans MS</vt:lpstr>
      <vt:lpstr>Elephant</vt:lpstr>
      <vt:lpstr>Gill Sans MT</vt:lpstr>
      <vt:lpstr>Impact</vt:lpstr>
      <vt:lpstr>Times New Roman</vt:lpstr>
      <vt:lpstr>BrushVTI</vt:lpstr>
      <vt:lpstr>Main Event</vt:lpstr>
      <vt:lpstr>Retrospect</vt:lpstr>
      <vt:lpstr>Badge</vt:lpstr>
      <vt:lpstr>Gallery</vt:lpstr>
      <vt:lpstr>ENTER THE  WU-TANG (36 CHAMBERS) REVIEW BY Alyse AhmIde</vt:lpstr>
      <vt:lpstr>PowerPoint Presentation</vt:lpstr>
      <vt:lpstr>PowerPoint Presentation</vt:lpstr>
      <vt:lpstr>-  with most of the Wu growing up in the projects of Staten Island it’s safe to say they all grew experiencing the same kind of struggles within their community whether it be experiencing racism as kids or having to sell crack cocaine on the block so as to make some kind of income.it even led to some of the wu members either getting incarcerated so they all looked to music as a way to make it out of the projects for they all viewed it as being organized in a way that prevented you from leaving. So in a way they all felt trapped in the hood and being apart of the wu-tang was their way out.  </vt:lpstr>
      <vt:lpstr>PowerPoint Presentation</vt:lpstr>
      <vt:lpstr>PowerPoint Presentation</vt:lpstr>
      <vt:lpstr>After the critical success of Enter the Wu-Tang album, the Wu wasn’t done there as RZA had a plan that would help launch most of their solo careers within the first 3-5 years while all on different record labels. the production for the first wave of the groups solo albums were usually done by RZA and within this time period albums like Tical by Method man, Return to the 36 chambers the Dirty Version by ODB, Raekwon’s Only Built for Cuban Linx, Liquid Swords By GZA and Ironman by Ghostface Killah was all released around that time which are usually all considered classics for the most part. During the latter years of the decade they were still as consistent putting out their second project as a group as well as other members putting out solo project’s. This run by the clan not only solidified them as an all-time great group but also legendary MC’s individually as well.  </vt:lpstr>
      <vt:lpstr>Following their success in the 1990’s it would’ve been hard for almost anyone to follow that up especially as a group. However Ghostface Killah started off that decade with what people consider his best album “Supreme Clientele”. And Wu-Tang ends up releasing their 3rd album, the W. Now although Wu-Tang was still in the limelight internal struggles of within the group as some wanted out of Wu-Tang Productions and others thought they were cheated out of money and others constantly dealing with the legal troubles. Their egos and money led to everyone going their separate ways with the last of them being Ol’Dirty Bastard who was in jail at the time. Once he got out, he ended up signing in Roc Nation but was met with his untimely death in 2004. The 2000s was not a fallout or fall off in my opinion but it was most surely a setback of a decade following their golden age of success during the 1990s.     </vt:lpstr>
      <vt:lpstr>Throughout the years I don’t believe the Wu-Tang’s influence has been more apparent than in this decade of the 2010s. Following this album marking 25 years since it’s release, the Wu-Tang’s brand has continued to grow as they’ve gotten a documentary “Wu-Tang Clan: Of Mics Of Men” which is where I got most of my information from as I never paid that much attention to most of the information concerning this album as well as the clan altogether. It’s even led to a show being based off their early lives “Wu Tang: An American Saga. With the groups influence it’s even led to New York based rappers forming groups of their own such as Pro Era in Brooklyn and A$AP Mob. All in all With Enter the Wu-Tang Album it ended up not only being one of the best body of works of all time and launched several successful solo careers, it’s also changed the hip hop culture and will continue to remain timeless for years and decades to come.  </vt:lpstr>
    </vt:vector>
  </TitlesOfParts>
  <Manager/>
  <Company/>
  <LinksUpToDate>false</LinksUpToDate>
  <SharedDoc>false</SharedDoc>
  <HyperlinkBase>https://wac.colostate.edu/books/practice/amplifying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Alyse Ahmide, “Enter the Wu-Tang (36 Chambers) Review”</dc:title>
  <dc:subject/>
  <dc:creator>Todd Craig</dc:creator>
  <cp:keywords/>
  <dc:description/>
  <cp:lastModifiedBy>Faris, Michael</cp:lastModifiedBy>
  <cp:revision>3</cp:revision>
  <dcterms:created xsi:type="dcterms:W3CDTF">2020-03-04T10:13:44Z</dcterms:created>
  <dcterms:modified xsi:type="dcterms:W3CDTF">2022-05-24T11:48:14Z</dcterms:modified>
  <cp:category/>
</cp:coreProperties>
</file>