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70" r:id="rId2"/>
    <p:sldId id="314" r:id="rId3"/>
    <p:sldId id="283" r:id="rId4"/>
    <p:sldId id="285" r:id="rId5"/>
    <p:sldId id="303" r:id="rId6"/>
    <p:sldId id="308" r:id="rId7"/>
    <p:sldId id="309" r:id="rId8"/>
    <p:sldId id="310" r:id="rId9"/>
    <p:sldId id="311" r:id="rId10"/>
    <p:sldId id="312" r:id="rId11"/>
    <p:sldId id="304" r:id="rId12"/>
    <p:sldId id="286" r:id="rId13"/>
    <p:sldId id="287" r:id="rId14"/>
    <p:sldId id="288" r:id="rId15"/>
    <p:sldId id="289" r:id="rId16"/>
    <p:sldId id="293" r:id="rId17"/>
    <p:sldId id="294" r:id="rId18"/>
    <p:sldId id="302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5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315" r:id="rId39"/>
    <p:sldId id="313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47101C-FC44-4765-BAA5-2454428EDB30}">
  <a:tblStyle styleId="{F347101C-FC44-4765-BAA5-2454428EDB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58" autoAdjust="0"/>
  </p:normalViewPr>
  <p:slideViewPr>
    <p:cSldViewPr snapToGrid="0">
      <p:cViewPr varScale="1">
        <p:scale>
          <a:sx n="116" d="100"/>
          <a:sy n="116" d="100"/>
        </p:scale>
        <p:origin x="10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Assertion-Evidence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2-41EB-92C8-E6589F67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172240"/>
        <c:axId val="293171584"/>
      </c:barChart>
      <c:catAx>
        <c:axId val="29317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171584"/>
        <c:crosses val="autoZero"/>
        <c:auto val="1"/>
        <c:lblAlgn val="ctr"/>
        <c:lblOffset val="100"/>
        <c:noMultiLvlLbl val="0"/>
      </c:catAx>
      <c:valAx>
        <c:axId val="293171584"/>
        <c:scaling>
          <c:orientation val="minMax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17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Assertion-Evidence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2-41EB-92C8-E6589F67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172240"/>
        <c:axId val="293171584"/>
      </c:barChart>
      <c:catAx>
        <c:axId val="29317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171584"/>
        <c:crosses val="autoZero"/>
        <c:auto val="1"/>
        <c:lblAlgn val="ctr"/>
        <c:lblOffset val="100"/>
        <c:noMultiLvlLbl val="0"/>
      </c:catAx>
      <c:valAx>
        <c:axId val="293171584"/>
        <c:scaling>
          <c:orientation val="minMax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17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Assertion-Evidence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3.8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2-41EB-92C8-E6589F67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172240"/>
        <c:axId val="293171584"/>
      </c:barChart>
      <c:catAx>
        <c:axId val="29317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171584"/>
        <c:crosses val="autoZero"/>
        <c:auto val="1"/>
        <c:lblAlgn val="ctr"/>
        <c:lblOffset val="100"/>
        <c:noMultiLvlLbl val="0"/>
      </c:catAx>
      <c:valAx>
        <c:axId val="293171584"/>
        <c:scaling>
          <c:orientation val="minMax"/>
          <c:min val="1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17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Traditional</c:v>
                </c:pt>
                <c:pt idx="1">
                  <c:v>Assertion-Evidence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4.6900000000000004</c:v>
                </c:pt>
                <c:pt idx="1">
                  <c:v>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2-41EB-92C8-E6589F67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172240"/>
        <c:axId val="293171584"/>
      </c:barChart>
      <c:catAx>
        <c:axId val="29317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171584"/>
        <c:crosses val="autoZero"/>
        <c:auto val="1"/>
        <c:lblAlgn val="ctr"/>
        <c:lblOffset val="100"/>
        <c:noMultiLvlLbl val="0"/>
      </c:catAx>
      <c:valAx>
        <c:axId val="293171584"/>
        <c:scaling>
          <c:orientation val="minMax"/>
          <c:min val="1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17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56C-FCD1-4A6D-B156-AAD432D72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28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Wolfe, J., </a:t>
            </a:r>
            <a:r>
              <a:rPr lang="en-US" dirty="0" err="1"/>
              <a:t>Shanmugaraj</a:t>
            </a:r>
            <a:r>
              <a:rPr lang="en-US" dirty="0"/>
              <a:t>, N., </a:t>
            </a:r>
            <a:r>
              <a:rPr lang="en-US" dirty="0" err="1"/>
              <a:t>Reineke</a:t>
            </a:r>
            <a:r>
              <a:rPr lang="en-US" dirty="0"/>
              <a:t>, J., Caton Peet, L., &amp; Moreau, C. P. (2024). Advancing the knowledge base on effective presentation slide design: Three pilot studies. </a:t>
            </a:r>
            <a:r>
              <a:rPr lang="en-US" i="1" dirty="0"/>
              <a:t>Journal of Technical Writing and Communication</a:t>
            </a:r>
            <a:r>
              <a:rPr lang="en-US" dirty="0"/>
              <a:t>, </a:t>
            </a:r>
            <a:r>
              <a:rPr lang="en-US" i="1" dirty="0"/>
              <a:t>54</a:t>
            </a:r>
            <a:r>
              <a:rPr lang="en-US" dirty="0"/>
              <a:t>(3), 235-264.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56C-FCD1-4A6D-B156-AAD432D72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26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revise this slide to reflect the assertion-evidence model? 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816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</a:t>
            </a:r>
            <a:r>
              <a:rPr lang="en-US" baseline="0" dirty="0"/>
              <a:t> how much cleaner that looks without all the gridlines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B65CB-C540-4D82-989A-D7F5C21335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24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209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1dc936838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41dc9368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529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1dc936838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Individual activities take 50 min or less; Individual meetings take 20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Every hour, work 50 minutes and take a break for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Alternate sitting with walking (sit 20 min., stand 8, be in motion 2)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Re-read notes; make an improvement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g41dc9368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13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83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564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4609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90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56C-FCD1-4A6D-B156-AAD432D72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02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1dc936838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41dc93683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963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11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 is a design that uses a sentence heading and visual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56C-FCD1-4A6D-B156-AAD432D72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56C-FCD1-4A6D-B156-AAD432D72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5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face should be unremarkable and professional: Arial, Calibri, Helvetica, etc.</a:t>
            </a:r>
          </a:p>
          <a:p>
            <a:pPr rtl="0"/>
            <a:r>
              <a:rPr lang="en-US" dirty="0"/>
              <a:t>Heading size should be ~32pt font for </a:t>
            </a:r>
            <a:r>
              <a:rPr lang="en-US" dirty="0" err="1"/>
              <a:t>Powerpoint</a:t>
            </a:r>
            <a:r>
              <a:rPr lang="en-US" dirty="0"/>
              <a:t> and ~24pt font for Google slides. </a:t>
            </a:r>
          </a:p>
          <a:p>
            <a:pPr rtl="0"/>
            <a:r>
              <a:rPr lang="en-US" dirty="0"/>
              <a:t>The difference is because PowerPoint defaults to a larger screen size than Google slides (13.333 x 7.5 inches vs. 10 x 5.625 inches)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63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 is a design that uses a sentence heading and visual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56C-FCD1-4A6D-B156-AAD432D72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54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70% correct; same content with a different model: 82%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Alley, M., Schreiber, M., &amp;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Muffo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J. (2005, October). Pilot testing of a new design for presentation slides to teach science and engineering. In 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Proceedings Frontiers in Education 35th Annual Conference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(pp. S3G-7). IEEE.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56C-FCD1-4A6D-B156-AAD432D72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0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Garner, J. K., Alley, M., </a:t>
            </a:r>
            <a:r>
              <a:rPr lang="en-US" dirty="0" err="1"/>
              <a:t>Sawarynski</a:t>
            </a:r>
            <a:r>
              <a:rPr lang="en-US" dirty="0"/>
              <a:t>, L. E., Wolfe, K. L., &amp; </a:t>
            </a:r>
            <a:r>
              <a:rPr lang="en-US" dirty="0" err="1"/>
              <a:t>Zappe</a:t>
            </a:r>
            <a:r>
              <a:rPr lang="en-US" dirty="0"/>
              <a:t>, S. E. (2011, January). Assertion-evidence slides appear to lead to better comprehension and recall of more complex concepts. In </a:t>
            </a:r>
            <a:r>
              <a:rPr lang="en-US" i="1" dirty="0" err="1"/>
              <a:t>ASEE</a:t>
            </a:r>
            <a:r>
              <a:rPr lang="en-US" i="1" dirty="0"/>
              <a:t> Annual Conference and Exposition, Conference Proceedings</a:t>
            </a:r>
            <a:r>
              <a:rPr lang="en-US" dirty="0"/>
              <a:t>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Garner, J., &amp; Alley, M. (2013). How the design of presentation slides affects audience comprehension: A case for the assertion-evidence approach. 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International Journal of Engineering Education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(6), 1564-1579.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90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Analysis scores on a 6-pt scale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Garner, J. K., &amp; Alley, M. P. (2016). Slide structure can influence the presenter’s understanding of the presentation’s content. 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International Journal of Engineering Education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32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(1), 39-54.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56C-FCD1-4A6D-B156-AAD432D72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0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01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kbdO7adBRFE?si=T_fC0op36AeBhpsZ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inyurl.com/assertionevidenc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bdO7adBRFE?si=T_fC0op36AeBhpsZ" TargetMode="External"/><Relationship Id="rId2" Type="http://schemas.openxmlformats.org/officeDocument/2006/relationships/hyperlink" Target="https://sites.google.com/andrew.cmu.edu/gcc/home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tinyurl.com/assertionevidence" TargetMode="Externa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7514/TPC-B.2026.2869.2.0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554" y="1613653"/>
            <a:ext cx="7848600" cy="2613025"/>
          </a:xfrm>
        </p:spPr>
        <p:txBody>
          <a:bodyPr/>
          <a:lstStyle/>
          <a:p>
            <a:pPr algn="l"/>
            <a:r>
              <a:rPr lang="en-US" sz="4800" dirty="0">
                <a:latin typeface="Helvetica Neue"/>
                <a:cs typeface="Helvetica Neue"/>
              </a:rPr>
              <a:t>Delivering Effective Presentations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321" y="5254901"/>
            <a:ext cx="64008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292934"/>
                </a:solidFill>
              </a:rPr>
              <a:t>Joanna Wolfe, PhD</a:t>
            </a:r>
          </a:p>
          <a:p>
            <a:pPr algn="l"/>
            <a:r>
              <a:rPr lang="en-US" sz="2000" dirty="0">
                <a:solidFill>
                  <a:srgbClr val="292934"/>
                </a:solidFill>
              </a:rPr>
              <a:t>Director, Global Communication Center</a:t>
            </a:r>
          </a:p>
          <a:p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3321" y="420697"/>
            <a:ext cx="4162125" cy="939180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3D87E02-B05B-4DE7-AC1B-9C9819413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56" y="256574"/>
            <a:ext cx="3492067" cy="37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But data-driven slides should always have a visual and a main sentence assertion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2362200"/>
            <a:ext cx="7643089" cy="40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0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2514600"/>
            <a:ext cx="8551985" cy="20574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following slides use the assertion-evidence model to summarize research on its effectiveness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9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887" y="152400"/>
            <a:ext cx="8502713" cy="990600"/>
          </a:xfrm>
        </p:spPr>
        <p:txBody>
          <a:bodyPr>
            <a:noAutofit/>
          </a:bodyPr>
          <a:lstStyle/>
          <a:p>
            <a:r>
              <a:rPr lang="en-US" sz="3200" dirty="0"/>
              <a:t>Students in a geological sciences class did better on tests with the assertion-evidence design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12887" y="1828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66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887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/>
              <a:t>Engineering students also did better on tests with the assertion-evidence design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12887" y="1828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710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886" y="152400"/>
            <a:ext cx="9130830" cy="990600"/>
          </a:xfrm>
        </p:spPr>
        <p:txBody>
          <a:bodyPr>
            <a:noAutofit/>
          </a:bodyPr>
          <a:lstStyle/>
          <a:p>
            <a:r>
              <a:rPr lang="en-US" sz="3200" dirty="0"/>
              <a:t>Engineering students who </a:t>
            </a:r>
            <a:r>
              <a:rPr lang="en-US" sz="3200" dirty="0">
                <a:solidFill>
                  <a:srgbClr val="C00000"/>
                </a:solidFill>
              </a:rPr>
              <a:t>created</a:t>
            </a:r>
            <a:r>
              <a:rPr lang="en-US" sz="3200" dirty="0"/>
              <a:t> assertion-evidence slides received higher analysis scores </a:t>
            </a:r>
            <a:r>
              <a:rPr lang="en-US" sz="2000" dirty="0"/>
              <a:t>(6 </a:t>
            </a:r>
            <a:r>
              <a:rPr lang="en-US" sz="2000" dirty="0" err="1"/>
              <a:t>pt</a:t>
            </a:r>
            <a:r>
              <a:rPr lang="en-US" sz="2000" dirty="0"/>
              <a:t> scale)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12887" y="1828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78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886" y="152400"/>
            <a:ext cx="8874456" cy="990600"/>
          </a:xfrm>
        </p:spPr>
        <p:txBody>
          <a:bodyPr>
            <a:noAutofit/>
          </a:bodyPr>
          <a:lstStyle/>
          <a:p>
            <a:r>
              <a:rPr lang="en-US" sz="3200" dirty="0"/>
              <a:t>CMU grad students using assertion-evidence gave more highly rated conference presentations </a:t>
            </a:r>
            <a:r>
              <a:rPr lang="en-US" sz="2000" dirty="0"/>
              <a:t>(6 </a:t>
            </a:r>
            <a:r>
              <a:rPr lang="en-US" sz="2000" dirty="0" err="1"/>
              <a:t>pt</a:t>
            </a:r>
            <a:r>
              <a:rPr lang="en-US" sz="2000" dirty="0"/>
              <a:t> scale)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12887" y="1828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065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4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8" y="-85969"/>
            <a:ext cx="10687042" cy="72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2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1" t="19151" r="1828"/>
          <a:stretch/>
        </p:blipFill>
        <p:spPr>
          <a:xfrm>
            <a:off x="1172308" y="1297354"/>
            <a:ext cx="10214707" cy="583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30" y="240079"/>
            <a:ext cx="11283462" cy="132556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Adults feel most secure sharing private data on landline phones and least secure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56308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1" t="19151" r="1828"/>
          <a:stretch/>
        </p:blipFill>
        <p:spPr>
          <a:xfrm>
            <a:off x="1172308" y="1297354"/>
            <a:ext cx="10214707" cy="583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30" y="240079"/>
            <a:ext cx="11283462" cy="132556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Adults feel most secure sharing data on older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153213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A25248-6555-4D0F-9B72-05D37042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This presentation is meant to follow the “Designing Effective Slide Presentations” video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47DB4261-0D65-41AF-9AD3-22FC59DFD7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4" r="6338" b="8851"/>
          <a:stretch/>
        </p:blipFill>
        <p:spPr>
          <a:xfrm>
            <a:off x="2147977" y="1690688"/>
            <a:ext cx="7013276" cy="3964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17D593-0D12-483F-9BC3-F20822E9961D}"/>
              </a:ext>
            </a:extLst>
          </p:cNvPr>
          <p:cNvSpPr/>
          <p:nvPr/>
        </p:nvSpPr>
        <p:spPr>
          <a:xfrm>
            <a:off x="3382536" y="6078697"/>
            <a:ext cx="4719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indent="0">
              <a:buNone/>
            </a:pPr>
            <a:r>
              <a:rPr lang="en-US" dirty="0">
                <a:hlinkClick r:id="rId2"/>
              </a:rPr>
              <a:t>https://youtu.be/kbdO7adBRFE?si=T_fC0op36AeBhpsZ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D3A2A-41CF-4193-986A-03C75A56715B}"/>
              </a:ext>
            </a:extLst>
          </p:cNvPr>
          <p:cNvSpPr/>
          <p:nvPr/>
        </p:nvSpPr>
        <p:spPr>
          <a:xfrm>
            <a:off x="4114770" y="5770920"/>
            <a:ext cx="3079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https://tinyurl.com/assertionevidence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5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47" y="7891"/>
            <a:ext cx="9921336" cy="68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515" b="30748"/>
          <a:stretch/>
        </p:blipFill>
        <p:spPr>
          <a:xfrm>
            <a:off x="1328617" y="3094892"/>
            <a:ext cx="9921336" cy="2516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Filter A is more accurate, but slightly slower, than Filter B</a:t>
            </a:r>
          </a:p>
        </p:txBody>
      </p:sp>
    </p:spTree>
    <p:extLst>
      <p:ext uri="{BB962C8B-B14F-4D97-AF65-F5344CB8AC3E}">
        <p14:creationId xmlns:p14="http://schemas.microsoft.com/office/powerpoint/2010/main" val="3622474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45" y="312615"/>
            <a:ext cx="9971143" cy="65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30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134"/>
          <a:stretch/>
        </p:blipFill>
        <p:spPr>
          <a:xfrm>
            <a:off x="1773432" y="1414584"/>
            <a:ext cx="9546256" cy="5443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88" y="89021"/>
            <a:ext cx="10515600" cy="132556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Polish males had higher test scores than other groups</a:t>
            </a:r>
          </a:p>
        </p:txBody>
      </p:sp>
    </p:spTree>
    <p:extLst>
      <p:ext uri="{BB962C8B-B14F-4D97-AF65-F5344CB8AC3E}">
        <p14:creationId xmlns:p14="http://schemas.microsoft.com/office/powerpoint/2010/main" val="354547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134"/>
          <a:stretch/>
        </p:blipFill>
        <p:spPr>
          <a:xfrm>
            <a:off x="1773432" y="1414584"/>
            <a:ext cx="9546256" cy="5443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88" y="89021"/>
            <a:ext cx="10515600" cy="132556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Polish students outperformed Slovak students at schools A and B</a:t>
            </a:r>
          </a:p>
        </p:txBody>
      </p:sp>
    </p:spTree>
    <p:extLst>
      <p:ext uri="{BB962C8B-B14F-4D97-AF65-F5344CB8AC3E}">
        <p14:creationId xmlns:p14="http://schemas.microsoft.com/office/powerpoint/2010/main" val="1145997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134"/>
          <a:stretch/>
        </p:blipFill>
        <p:spPr>
          <a:xfrm>
            <a:off x="1773432" y="1414584"/>
            <a:ext cx="9546256" cy="5443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88" y="89021"/>
            <a:ext cx="10515600" cy="132556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Students at school C did the worst on tests regardless of gender or ethnicity</a:t>
            </a:r>
          </a:p>
        </p:txBody>
      </p:sp>
    </p:spTree>
    <p:extLst>
      <p:ext uri="{BB962C8B-B14F-4D97-AF65-F5344CB8AC3E}">
        <p14:creationId xmlns:p14="http://schemas.microsoft.com/office/powerpoint/2010/main" val="351375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60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3"/>
          <p:cNvGraphicFramePr/>
          <p:nvPr/>
        </p:nvGraphicFramePr>
        <p:xfrm>
          <a:off x="1818410" y="3034554"/>
          <a:ext cx="8607150" cy="1385100"/>
        </p:xfrm>
        <a:graphic>
          <a:graphicData uri="http://schemas.openxmlformats.org/drawingml/2006/table">
            <a:tbl>
              <a:tblPr>
                <a:noFill/>
                <a:tableStyleId>{F347101C-FC44-4765-BAA5-2454428EDB30}</a:tableStyleId>
              </a:tblPr>
              <a:tblGrid>
                <a:gridCol w="512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Implementation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3125" marR="83125" marT="40350" marB="403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Before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3125" marR="83125" marT="40350" marB="403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After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3125" marR="83125" marT="40350" marB="403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Average vehicle speed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3125" marR="83125" marT="40350" marB="403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45.5 mph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3125" marR="83125" marT="40350" marB="403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45.7 mph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3125" marR="83125" marT="40350" marB="403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deviations in vehicle speed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3125" marR="83125" marT="40350" marB="403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9.4 mph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3125" marR="83125" marT="40350" marB="403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34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0" i="0" u="none" strike="noStrike" cap="none">
                          <a:solidFill>
                            <a:srgbClr val="2929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7.2 mph</a:t>
                      </a:r>
                      <a:endParaRPr sz="2500" b="0" i="0" u="none" strike="noStrike" cap="none">
                        <a:solidFill>
                          <a:srgbClr val="29293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3125" marR="83125" marT="40350" marB="403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" name="Google Shape;90;p13"/>
          <p:cNvSpPr txBox="1"/>
          <p:nvPr/>
        </p:nvSpPr>
        <p:spPr>
          <a:xfrm>
            <a:off x="1828800" y="762000"/>
            <a:ext cx="8534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828800" y="2590800"/>
            <a:ext cx="7543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1: Results of Fog Warning System Implementation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5279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7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18410" y="3034554"/>
          <a:ext cx="8607137" cy="1385046"/>
        </p:xfrm>
        <a:graphic>
          <a:graphicData uri="http://schemas.openxmlformats.org/drawingml/2006/table">
            <a:tbl>
              <a:tblPr/>
              <a:tblGrid>
                <a:gridCol w="625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Implementation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vehicle speed (in mph)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45.5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45.7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Standard deviations in vehicle speed (in mph)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9.4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762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fog warning system produced safer road conditions by decreasing speed deviations</a:t>
            </a:r>
          </a:p>
        </p:txBody>
      </p:sp>
    </p:spTree>
    <p:extLst>
      <p:ext uri="{BB962C8B-B14F-4D97-AF65-F5344CB8AC3E}">
        <p14:creationId xmlns:p14="http://schemas.microsoft.com/office/powerpoint/2010/main" val="2308670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273996" y="2581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optimize workplace efficiency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525294" y="1690688"/>
            <a:ext cx="10828506" cy="498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in time blocks maximizes efficiency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individual activities can be completed in 50 min or less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individual meetings can be conducted in 20 min.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breaks between time blocks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ratio of 50 minutes working to 10 minutes break is shown to be the most conducive to productivity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reflect on tasks after 3 blocks of time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on how you feel about your progress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Re-read notes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improve next time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sitting with walking and standing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every 20 minutes you spend sitting, you should spend 8 minutes standing and 2 in motion</a:t>
            </a: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2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275" y="381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PowerPoint’s default designs wrongly push users to phrase headings and bulleted lists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43434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2-11-15 at 4.44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362201"/>
            <a:ext cx="4286895" cy="3215171"/>
          </a:xfrm>
          <a:prstGeom prst="rect">
            <a:avLst/>
          </a:prstGeo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3420009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274000" y="258125"/>
            <a:ext cx="11808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 work efficiently, break your time up into </a:t>
            </a:r>
            <a:r>
              <a:rPr lang="en-US">
                <a:solidFill>
                  <a:srgbClr val="94B0DA"/>
                </a:solidFill>
              </a:rPr>
              <a:t>blocks</a:t>
            </a:r>
            <a:endParaRPr sz="4400" b="0" i="0" u="none" strike="noStrike" cap="none">
              <a:solidFill>
                <a:srgbClr val="94B0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41275" y="1674425"/>
            <a:ext cx="2850000" cy="1514100"/>
          </a:xfrm>
          <a:prstGeom prst="rect">
            <a:avLst/>
          </a:prstGeom>
          <a:solidFill>
            <a:srgbClr val="DCED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8F91A2"/>
                </a:solidFill>
              </a:rPr>
              <a:t>Time blocks</a:t>
            </a:r>
            <a:r>
              <a:rPr lang="en-US" sz="2900"/>
              <a:t> 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94B0DA"/>
                </a:solidFill>
              </a:rPr>
              <a:t>maximize</a:t>
            </a:r>
            <a:endParaRPr sz="2900">
              <a:solidFill>
                <a:srgbClr val="94B0D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94B0DA"/>
                </a:solidFill>
              </a:rPr>
              <a:t>efficiency</a:t>
            </a:r>
            <a:endParaRPr sz="2900">
              <a:solidFill>
                <a:srgbClr val="94B0DA"/>
              </a:solidFill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641275" y="3304325"/>
            <a:ext cx="28500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Individual activities take 50 min or less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Individual meetings take 20 min.</a:t>
            </a:r>
            <a:endParaRPr sz="2100"/>
          </a:p>
        </p:txBody>
      </p:sp>
      <p:cxnSp>
        <p:nvCxnSpPr>
          <p:cNvPr id="111" name="Google Shape;111;p16"/>
          <p:cNvCxnSpPr/>
          <p:nvPr/>
        </p:nvCxnSpPr>
        <p:spPr>
          <a:xfrm>
            <a:off x="3745713" y="2351325"/>
            <a:ext cx="872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Google Shape;112;p16"/>
          <p:cNvSpPr txBox="1"/>
          <p:nvPr/>
        </p:nvSpPr>
        <p:spPr>
          <a:xfrm>
            <a:off x="4872850" y="1674425"/>
            <a:ext cx="2850000" cy="1514100"/>
          </a:xfrm>
          <a:prstGeom prst="rect">
            <a:avLst/>
          </a:prstGeom>
          <a:solidFill>
            <a:srgbClr val="DCED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8F91A2"/>
                </a:solidFill>
              </a:rPr>
              <a:t>Schedule </a:t>
            </a:r>
            <a:r>
              <a:rPr lang="en-US" sz="2900">
                <a:solidFill>
                  <a:srgbClr val="94B0DA"/>
                </a:solidFill>
              </a:rPr>
              <a:t>breaks </a:t>
            </a:r>
            <a:r>
              <a:rPr lang="en-US" sz="2900">
                <a:solidFill>
                  <a:srgbClr val="8F91A2"/>
                </a:solidFill>
              </a:rPr>
              <a:t>between time blocks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94B0DA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872850" y="3304313"/>
            <a:ext cx="28500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Every hour, work 50 minutes and take a break for 10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Alternate sitting with walking (sit 20 min., stand 8, be in motion 2) </a:t>
            </a:r>
            <a:endParaRPr sz="2100"/>
          </a:p>
        </p:txBody>
      </p:sp>
      <p:sp>
        <p:nvSpPr>
          <p:cNvPr id="114" name="Google Shape;114;p16"/>
          <p:cNvSpPr txBox="1"/>
          <p:nvPr/>
        </p:nvSpPr>
        <p:spPr>
          <a:xfrm>
            <a:off x="8926300" y="1674425"/>
            <a:ext cx="2850000" cy="1514100"/>
          </a:xfrm>
          <a:prstGeom prst="rect">
            <a:avLst/>
          </a:prstGeom>
          <a:solidFill>
            <a:srgbClr val="DCED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94B0DA"/>
                </a:solidFill>
              </a:rPr>
              <a:t>Reflect</a:t>
            </a:r>
            <a:r>
              <a:rPr lang="en-US" sz="2900">
                <a:solidFill>
                  <a:srgbClr val="8F91A2"/>
                </a:solidFill>
              </a:rPr>
              <a:t> after </a:t>
            </a:r>
            <a:r>
              <a:rPr lang="en-US" sz="2900">
                <a:solidFill>
                  <a:srgbClr val="94B0DA"/>
                </a:solidFill>
              </a:rPr>
              <a:t>three</a:t>
            </a:r>
            <a:r>
              <a:rPr lang="en-US" sz="2900">
                <a:solidFill>
                  <a:srgbClr val="8F91A2"/>
                </a:solidFill>
              </a:rPr>
              <a:t> blocks </a:t>
            </a:r>
            <a:endParaRPr sz="2900">
              <a:solidFill>
                <a:srgbClr val="94B0DA"/>
              </a:solidFill>
            </a:endParaRPr>
          </a:p>
        </p:txBody>
      </p:sp>
      <p:cxnSp>
        <p:nvCxnSpPr>
          <p:cNvPr id="115" name="Google Shape;115;p16"/>
          <p:cNvCxnSpPr/>
          <p:nvPr/>
        </p:nvCxnSpPr>
        <p:spPr>
          <a:xfrm>
            <a:off x="7888213" y="2351325"/>
            <a:ext cx="872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6"/>
          <p:cNvSpPr txBox="1"/>
          <p:nvPr/>
        </p:nvSpPr>
        <p:spPr>
          <a:xfrm>
            <a:off x="8926300" y="3304300"/>
            <a:ext cx="28500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Reflect how you feel about your progress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Re-read notes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Make an improvement plan</a:t>
            </a:r>
            <a:endParaRPr sz="2100"/>
          </a:p>
        </p:txBody>
      </p:sp>
    </p:spTree>
    <p:extLst>
      <p:ext uri="{BB962C8B-B14F-4D97-AF65-F5344CB8AC3E}">
        <p14:creationId xmlns:p14="http://schemas.microsoft.com/office/powerpoint/2010/main" val="1316207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274000" y="258125"/>
            <a:ext cx="11808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To work efficiently, break your time up into </a:t>
            </a:r>
            <a:r>
              <a:rPr lang="en-US" dirty="0">
                <a:solidFill>
                  <a:schemeClr val="accent5"/>
                </a:solidFill>
              </a:rPr>
              <a:t>blocks</a:t>
            </a:r>
            <a:endParaRPr sz="4400" b="0" i="0" u="none" strike="noStrike" cap="none" dirty="0">
              <a:solidFill>
                <a:schemeClr val="accent5"/>
              </a:solidFill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49090" y="3019313"/>
            <a:ext cx="2850000" cy="1514100"/>
          </a:xfrm>
          <a:prstGeom prst="rect">
            <a:avLst/>
          </a:prstGeom>
          <a:solidFill>
            <a:srgbClr val="DCED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chemeClr val="tx1"/>
                </a:solidFill>
              </a:rPr>
              <a:t>Chunk your time into </a:t>
            </a:r>
            <a:r>
              <a:rPr lang="en-US" sz="2900" b="1" dirty="0">
                <a:solidFill>
                  <a:schemeClr val="accent5"/>
                </a:solidFill>
              </a:rPr>
              <a:t>blocks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(e.g., 50 min 20 min)</a:t>
            </a:r>
            <a:endParaRPr sz="2000" dirty="0">
              <a:solidFill>
                <a:schemeClr val="tx1"/>
              </a:solidFill>
            </a:endParaRPr>
          </a:p>
        </p:txBody>
      </p:sp>
      <p:cxnSp>
        <p:nvCxnSpPr>
          <p:cNvPr id="111" name="Google Shape;111;p16"/>
          <p:cNvCxnSpPr/>
          <p:nvPr/>
        </p:nvCxnSpPr>
        <p:spPr>
          <a:xfrm>
            <a:off x="3776975" y="3775105"/>
            <a:ext cx="872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Google Shape;112;p16"/>
          <p:cNvSpPr txBox="1"/>
          <p:nvPr/>
        </p:nvSpPr>
        <p:spPr>
          <a:xfrm>
            <a:off x="4834587" y="3019161"/>
            <a:ext cx="2850000" cy="1514100"/>
          </a:xfrm>
          <a:prstGeom prst="rect">
            <a:avLst/>
          </a:prstGeom>
          <a:solidFill>
            <a:srgbClr val="DCED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chemeClr val="tx1"/>
                </a:solidFill>
              </a:rPr>
              <a:t>Schedule breaks between time </a:t>
            </a:r>
            <a:r>
              <a:rPr lang="en-US" sz="2900" b="1" dirty="0">
                <a:solidFill>
                  <a:schemeClr val="accent5"/>
                </a:solidFill>
              </a:rPr>
              <a:t>blocks</a:t>
            </a:r>
            <a:endParaRPr sz="2900"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94B0DA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872850" y="3304313"/>
            <a:ext cx="28500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</p:txBody>
      </p:sp>
      <p:sp>
        <p:nvSpPr>
          <p:cNvPr id="114" name="Google Shape;114;p16"/>
          <p:cNvSpPr txBox="1"/>
          <p:nvPr/>
        </p:nvSpPr>
        <p:spPr>
          <a:xfrm>
            <a:off x="9020084" y="3019161"/>
            <a:ext cx="2850000" cy="1514100"/>
          </a:xfrm>
          <a:prstGeom prst="rect">
            <a:avLst/>
          </a:prstGeom>
          <a:solidFill>
            <a:srgbClr val="DCED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chemeClr val="tx1"/>
                </a:solidFill>
              </a:rPr>
              <a:t>Reflect after three </a:t>
            </a:r>
            <a:r>
              <a:rPr lang="en-US" sz="2900" b="1" dirty="0">
                <a:solidFill>
                  <a:schemeClr val="accent5"/>
                </a:solidFill>
              </a:rPr>
              <a:t>blocks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endParaRPr sz="2900" dirty="0">
              <a:solidFill>
                <a:schemeClr val="tx1"/>
              </a:solidFill>
            </a:endParaRPr>
          </a:p>
        </p:txBody>
      </p:sp>
      <p:cxnSp>
        <p:nvCxnSpPr>
          <p:cNvPr id="115" name="Google Shape;115;p16"/>
          <p:cNvCxnSpPr/>
          <p:nvPr/>
        </p:nvCxnSpPr>
        <p:spPr>
          <a:xfrm>
            <a:off x="7872582" y="3775105"/>
            <a:ext cx="872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17598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273996" y="258121"/>
            <a:ext cx="119180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your time into blocks can optimize efficiency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569" y="1517475"/>
            <a:ext cx="11496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   50 </a:t>
            </a:r>
            <a:r>
              <a:rPr lang="en-US" sz="3200" dirty="0">
                <a:solidFill>
                  <a:srgbClr val="C00000"/>
                </a:solidFill>
              </a:rPr>
              <a:t>min</a:t>
            </a:r>
            <a:r>
              <a:rPr lang="en-US" sz="6600" dirty="0">
                <a:solidFill>
                  <a:srgbClr val="C00000"/>
                </a:solidFill>
              </a:rPr>
              <a:t> work</a:t>
            </a:r>
            <a:r>
              <a:rPr lang="en-US" sz="3200" dirty="0">
                <a:solidFill>
                  <a:srgbClr val="C00000"/>
                </a:solidFill>
              </a:rPr>
              <a:t>             </a:t>
            </a:r>
            <a:r>
              <a:rPr lang="en-US" sz="6600" dirty="0">
                <a:solidFill>
                  <a:schemeClr val="tx1"/>
                </a:solidFill>
              </a:rPr>
              <a:t>10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min</a:t>
            </a:r>
            <a:r>
              <a:rPr lang="en-US" sz="6000" dirty="0">
                <a:solidFill>
                  <a:schemeClr val="tx1"/>
                </a:solidFill>
              </a:rPr>
              <a:t> break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208" y="1867877"/>
            <a:ext cx="15630" cy="4736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19" y="2840915"/>
            <a:ext cx="3121539" cy="3763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907" y="2774706"/>
            <a:ext cx="3148869" cy="38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22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273996" y="2581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after three blocks of time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26" y="1810330"/>
            <a:ext cx="5634808" cy="39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41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273996" y="1096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sitting with walking and standing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1352062" y="5619262"/>
            <a:ext cx="10001738" cy="105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36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	      20 min	</a:t>
            </a:r>
            <a:r>
              <a:rPr lang="en-US" sz="3600" dirty="0">
                <a:solidFill>
                  <a:srgbClr val="C00000"/>
                </a:solidFill>
              </a:rPr>
              <a:t>     </a:t>
            </a:r>
            <a:r>
              <a:rPr lang="en-US" sz="36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 min		2 min</a:t>
            </a:r>
            <a:endParaRPr sz="36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338" y="1435192"/>
            <a:ext cx="7891706" cy="4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4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vs. Informal Email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Audience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outside company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Superiors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choice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“Dear”, “Sincerely:</a:t>
            </a:r>
            <a:endParaRPr/>
          </a:p>
          <a:p>
            <a:pPr marL="1143000" marR="0" lvl="2" indent="-11112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Audience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inside company at similar level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choice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greeting not necessary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</a:t>
            </a:r>
            <a:endParaRPr sz="1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758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Match the tone and word choice of your email to your audience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6430500" y="5896100"/>
            <a:ext cx="4923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1112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1015350" y="2030675"/>
            <a:ext cx="2796600" cy="1816800"/>
          </a:xfrm>
          <a:prstGeom prst="rect">
            <a:avLst/>
          </a:prstGeom>
          <a:solidFill>
            <a:srgbClr val="EF6F6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Audience: </a:t>
            </a:r>
            <a:endParaRPr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People outside company or superiors</a:t>
            </a:r>
            <a:endParaRPr sz="2200" b="1" dirty="0"/>
          </a:p>
        </p:txBody>
      </p:sp>
      <p:sp>
        <p:nvSpPr>
          <p:cNvPr id="124" name="Google Shape;124;p17"/>
          <p:cNvSpPr txBox="1"/>
          <p:nvPr/>
        </p:nvSpPr>
        <p:spPr>
          <a:xfrm>
            <a:off x="1033150" y="4007925"/>
            <a:ext cx="261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1015350" y="4595750"/>
            <a:ext cx="2796600" cy="997500"/>
          </a:xfrm>
          <a:prstGeom prst="rect">
            <a:avLst/>
          </a:prstGeom>
          <a:solidFill>
            <a:srgbClr val="426A5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Tone:</a:t>
            </a: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Formal</a:t>
            </a:r>
            <a:endParaRPr sz="1900">
              <a:solidFill>
                <a:srgbClr val="FFFFFF"/>
              </a:solidFill>
            </a:endParaRPr>
          </a:p>
        </p:txBody>
      </p:sp>
      <p:cxnSp>
        <p:nvCxnSpPr>
          <p:cNvPr id="126" name="Google Shape;126;p17"/>
          <p:cNvCxnSpPr>
            <a:stCxn id="124" idx="0"/>
          </p:cNvCxnSpPr>
          <p:nvPr/>
        </p:nvCxnSpPr>
        <p:spPr>
          <a:xfrm flipH="1">
            <a:off x="2333650" y="4007925"/>
            <a:ext cx="8700" cy="498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" name="Google Shape;127;p17"/>
          <p:cNvSpPr txBox="1"/>
          <p:nvPr/>
        </p:nvSpPr>
        <p:spPr>
          <a:xfrm>
            <a:off x="1015350" y="5682175"/>
            <a:ext cx="2796600" cy="997500"/>
          </a:xfrm>
          <a:prstGeom prst="rect">
            <a:avLst/>
          </a:prstGeom>
          <a:solidFill>
            <a:srgbClr val="7FB68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Word choice:</a:t>
            </a: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“Dear,” “Sincerely”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7493850" y="2030675"/>
            <a:ext cx="2796600" cy="1816800"/>
          </a:xfrm>
          <a:prstGeom prst="rect">
            <a:avLst/>
          </a:prstGeom>
          <a:solidFill>
            <a:srgbClr val="EF6F6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Audience: 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People inside company at similar level</a:t>
            </a:r>
            <a:endParaRPr sz="2200" b="1"/>
          </a:p>
        </p:txBody>
      </p:sp>
      <p:sp>
        <p:nvSpPr>
          <p:cNvPr id="129" name="Google Shape;129;p17"/>
          <p:cNvSpPr txBox="1"/>
          <p:nvPr/>
        </p:nvSpPr>
        <p:spPr>
          <a:xfrm>
            <a:off x="7493850" y="4595750"/>
            <a:ext cx="2796600" cy="997500"/>
          </a:xfrm>
          <a:prstGeom prst="rect">
            <a:avLst/>
          </a:prstGeom>
          <a:solidFill>
            <a:srgbClr val="426A5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Tone:</a:t>
            </a: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Informal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7493850" y="5717925"/>
            <a:ext cx="2796600" cy="997500"/>
          </a:xfrm>
          <a:prstGeom prst="rect">
            <a:avLst/>
          </a:prstGeom>
          <a:solidFill>
            <a:srgbClr val="7FB68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Word choice:</a:t>
            </a: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Short greeting (optional)</a:t>
            </a:r>
            <a:endParaRPr sz="1900">
              <a:solidFill>
                <a:srgbClr val="FFFFFF"/>
              </a:solidFill>
            </a:endParaRPr>
          </a:p>
        </p:txBody>
      </p:sp>
      <p:cxnSp>
        <p:nvCxnSpPr>
          <p:cNvPr id="131" name="Google Shape;131;p17"/>
          <p:cNvCxnSpPr/>
          <p:nvPr/>
        </p:nvCxnSpPr>
        <p:spPr>
          <a:xfrm flipH="1">
            <a:off x="8887800" y="3972163"/>
            <a:ext cx="8700" cy="498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" name="Google Shape;132;p17"/>
          <p:cNvSpPr txBox="1"/>
          <p:nvPr/>
        </p:nvSpPr>
        <p:spPr>
          <a:xfrm>
            <a:off x="4530750" y="3108375"/>
            <a:ext cx="22443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/>
              <a:t>OR</a:t>
            </a:r>
            <a:endParaRPr sz="7100"/>
          </a:p>
        </p:txBody>
      </p:sp>
    </p:spTree>
    <p:extLst>
      <p:ext uri="{BB962C8B-B14F-4D97-AF65-F5344CB8AC3E}">
        <p14:creationId xmlns:p14="http://schemas.microsoft.com/office/powerpoint/2010/main" val="562693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The distinction between formal and informal email is important for new employees to grasp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19400" y="1890486"/>
            <a:ext cx="6096000" cy="4053114"/>
            <a:chOff x="1905000" y="1752600"/>
            <a:chExt cx="6096000" cy="4053114"/>
          </a:xfrm>
        </p:grpSpPr>
        <p:sp>
          <p:nvSpPr>
            <p:cNvPr id="11" name="Rectangle 10"/>
            <p:cNvSpPr/>
            <p:nvPr/>
          </p:nvSpPr>
          <p:spPr>
            <a:xfrm>
              <a:off x="1905000" y="1752600"/>
              <a:ext cx="2286000" cy="685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Formal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5000" y="1752600"/>
              <a:ext cx="2286000" cy="685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Informal</a:t>
              </a:r>
              <a:endParaRPr lang="en-US" dirty="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743200" y="2438400"/>
              <a:ext cx="609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553200" y="2438400"/>
              <a:ext cx="609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05000" y="3124200"/>
              <a:ext cx="2286000" cy="9906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People outside company,  superiors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15000" y="3124200"/>
              <a:ext cx="2286000" cy="9906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People inside company at a similar level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1000" y="2609850"/>
              <a:ext cx="1524000" cy="342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Audience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553200" y="4114800"/>
              <a:ext cx="609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2743200" y="4114800"/>
              <a:ext cx="609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91000" y="4343400"/>
              <a:ext cx="1524000" cy="342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Word Choice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905000" y="4815114"/>
              <a:ext cx="2286000" cy="9906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‘Dear’</a:t>
              </a:r>
            </a:p>
            <a:p>
              <a:pPr algn="ctr"/>
              <a:r>
                <a:rPr lang="en-US" dirty="0"/>
                <a:t> ‘Sincerely’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15000" y="4815114"/>
              <a:ext cx="2286000" cy="9906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Formal greeting not necessary, usually short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053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3798-B084-4081-9101-812183ED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4BB42-C7D4-4406-826F-69AAE976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494362"/>
            <a:ext cx="11195649" cy="2096668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More videos, learning modules, and research publications from the former Global Communication Center: </a:t>
            </a:r>
            <a:r>
              <a:rPr lang="en-US" dirty="0">
                <a:hlinkClick r:id="rId2"/>
              </a:rPr>
              <a:t>https://sites.google.com/andrew.cmu.edu/gcc/home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D09D856-977A-4393-B850-9A1DDF186B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4" r="6338" b="8851"/>
          <a:stretch/>
        </p:blipFill>
        <p:spPr>
          <a:xfrm>
            <a:off x="8857254" y="1820296"/>
            <a:ext cx="3040010" cy="1718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869C33-3D9C-497D-955A-6AE6B854C080}"/>
              </a:ext>
            </a:extLst>
          </p:cNvPr>
          <p:cNvSpPr/>
          <p:nvPr/>
        </p:nvSpPr>
        <p:spPr>
          <a:xfrm>
            <a:off x="760564" y="2202413"/>
            <a:ext cx="848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800" dirty="0"/>
              <a:t>Video (and exercises) on the Assertion-Evidence model: </a:t>
            </a:r>
            <a:r>
              <a:rPr lang="en-US" sz="2800" dirty="0">
                <a:hlinkClick r:id="rId5"/>
              </a:rPr>
              <a:t>https://tinyurl.com/assertionevidence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7216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CE03-56B2-4A89-B56C-96CFAB42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53"/>
            <a:ext cx="10515600" cy="1325563"/>
          </a:xfrm>
        </p:spPr>
        <p:txBody>
          <a:bodyPr/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D828D-CC74-455B-B8DD-9728C26F0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8301"/>
            <a:ext cx="10515600" cy="4839869"/>
          </a:xfrm>
        </p:spPr>
        <p:txBody>
          <a:bodyPr/>
          <a:lstStyle/>
          <a:p>
            <a:r>
              <a:rPr lang="en-US" sz="1800" dirty="0"/>
              <a:t>Alley, M., Schreiber, M., &amp; </a:t>
            </a:r>
            <a:r>
              <a:rPr lang="en-US" sz="1800" dirty="0" err="1"/>
              <a:t>Muffo</a:t>
            </a:r>
            <a:r>
              <a:rPr lang="en-US" sz="1800" dirty="0"/>
              <a:t>, J. (2005, October). Pilot testing of a new design for presentation slides to teach science and engineering. In </a:t>
            </a:r>
            <a:r>
              <a:rPr lang="en-US" sz="1800" i="1" dirty="0"/>
              <a:t>Proceedings Frontiers in Education 35th Annual Conference</a:t>
            </a:r>
            <a:r>
              <a:rPr lang="en-US" sz="1800" dirty="0"/>
              <a:t> (pp. S3G-7). IEEE.</a:t>
            </a:r>
          </a:p>
          <a:p>
            <a:r>
              <a:rPr lang="en-US" sz="1800" dirty="0"/>
              <a:t>Garner, J., &amp; Alley, M. (2013). How the design of presentation slides affects audience comprehension: A case for the assertion-evidence approach. </a:t>
            </a:r>
            <a:r>
              <a:rPr lang="en-US" sz="1800" i="1" dirty="0"/>
              <a:t>International Journal of Engineering Education</a:t>
            </a:r>
            <a:r>
              <a:rPr lang="en-US" sz="1800" dirty="0"/>
              <a:t>, </a:t>
            </a:r>
            <a:r>
              <a:rPr lang="en-US" sz="1800" i="1" dirty="0"/>
              <a:t>29</a:t>
            </a:r>
            <a:r>
              <a:rPr lang="en-US" sz="1800" dirty="0"/>
              <a:t>(6), 1564-1579.</a:t>
            </a:r>
          </a:p>
          <a:p>
            <a:r>
              <a:rPr lang="en-US" sz="1800" dirty="0"/>
              <a:t>Garner, J. K., &amp; Alley, M. (2016). Slide structure can influence the presenter’s understanding of the presentation’s content. </a:t>
            </a:r>
            <a:r>
              <a:rPr lang="en-US" sz="1800" i="1" dirty="0"/>
              <a:t>International Journal of Engineering Education</a:t>
            </a:r>
            <a:r>
              <a:rPr lang="en-US" sz="1800" dirty="0"/>
              <a:t>, </a:t>
            </a:r>
            <a:r>
              <a:rPr lang="en-US" sz="1800" i="1" dirty="0"/>
              <a:t>32</a:t>
            </a:r>
            <a:r>
              <a:rPr lang="en-US" sz="1800" dirty="0"/>
              <a:t>(1), 39-54.</a:t>
            </a:r>
          </a:p>
          <a:p>
            <a:r>
              <a:rPr lang="en-US" sz="1800" dirty="0"/>
              <a:t>Garner, J. K., Alley, M., </a:t>
            </a:r>
            <a:r>
              <a:rPr lang="en-US" sz="1800" dirty="0" err="1"/>
              <a:t>Sawarynski</a:t>
            </a:r>
            <a:r>
              <a:rPr lang="en-US" sz="1800" dirty="0"/>
              <a:t>, L. E., Wolfe, K. L., &amp; </a:t>
            </a:r>
            <a:r>
              <a:rPr lang="en-US" sz="1800" dirty="0" err="1"/>
              <a:t>Zappe</a:t>
            </a:r>
            <a:r>
              <a:rPr lang="en-US" sz="1800" dirty="0"/>
              <a:t>, S. E. (2011, January). Assertion-evidence slides appear to lead to better comprehension and recall of more complex concepts. In </a:t>
            </a:r>
            <a:r>
              <a:rPr lang="en-US" sz="1800" i="1" dirty="0"/>
              <a:t>ASEE Annual Conference and Exposition, Conference Proceedings</a:t>
            </a:r>
            <a:r>
              <a:rPr lang="en-US" sz="1800" dirty="0"/>
              <a:t>.</a:t>
            </a:r>
          </a:p>
          <a:p>
            <a:r>
              <a:rPr lang="en-US" sz="1800" dirty="0"/>
              <a:t>Wolfe, J., </a:t>
            </a:r>
            <a:r>
              <a:rPr lang="en-US" sz="1800" dirty="0" err="1"/>
              <a:t>Reineke</a:t>
            </a:r>
            <a:r>
              <a:rPr lang="en-US" sz="1800" dirty="0"/>
              <a:t>, J., Stump, K. (2026). “Breaking from PowerPoint’s Defaults: A New Workshop Model Encourages Presenters to Adopt Best Practices in Presentation Slide Design.” in </a:t>
            </a:r>
            <a:r>
              <a:rPr lang="en-US" sz="1800" i="1" dirty="0"/>
              <a:t>Liminality: The Work of Resilience in Technical Communication.</a:t>
            </a:r>
            <a:r>
              <a:rPr lang="en-US" sz="1800" dirty="0"/>
              <a:t> WAC Clearinghouse, 2026. </a:t>
            </a:r>
            <a:r>
              <a:rPr lang="en-US" sz="1800" u="sng" dirty="0">
                <a:hlinkClick r:id="rId3"/>
              </a:rPr>
              <a:t>https://doi.org/10.37514/TPC-B.2026.2869.2.06</a:t>
            </a:r>
            <a:endParaRPr lang="en-US" sz="1800" dirty="0"/>
          </a:p>
          <a:p>
            <a:r>
              <a:rPr lang="en-US" sz="1800" dirty="0"/>
              <a:t>Wolfe, J., </a:t>
            </a:r>
            <a:r>
              <a:rPr lang="en-US" sz="1800" dirty="0" err="1"/>
              <a:t>Shanmugaraj</a:t>
            </a:r>
            <a:r>
              <a:rPr lang="en-US" sz="1800" dirty="0"/>
              <a:t>, N., </a:t>
            </a:r>
            <a:r>
              <a:rPr lang="en-US" sz="1800" dirty="0" err="1"/>
              <a:t>Reineke</a:t>
            </a:r>
            <a:r>
              <a:rPr lang="en-US" sz="1800" dirty="0"/>
              <a:t>, J., Caton Peet, L., &amp; Moreau, C. P. (2024). Advancing the knowledge base on effective presentation slide design: Three pilot studies. </a:t>
            </a:r>
            <a:r>
              <a:rPr lang="en-US" sz="1800" i="1" dirty="0"/>
              <a:t>Journal of Technical Writing and Communication</a:t>
            </a:r>
            <a:r>
              <a:rPr lang="en-US" sz="1800" dirty="0"/>
              <a:t>, </a:t>
            </a:r>
            <a:r>
              <a:rPr lang="en-US" sz="1800" i="1" dirty="0"/>
              <a:t>54</a:t>
            </a:r>
            <a:r>
              <a:rPr lang="en-US" sz="1800" dirty="0"/>
              <a:t>(3), 235-264.</a:t>
            </a:r>
          </a:p>
          <a:p>
            <a:endParaRPr lang="en-US" sz="1800" dirty="0"/>
          </a:p>
          <a:p>
            <a:pPr marL="508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9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514600"/>
            <a:ext cx="8229600" cy="20574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In place of this default, we advocate a new model of slide design backed by research:</a:t>
            </a: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3200" dirty="0"/>
            </a:br>
            <a:r>
              <a:rPr lang="en-US" dirty="0">
                <a:solidFill>
                  <a:srgbClr val="C00000"/>
                </a:solidFill>
              </a:rPr>
              <a:t>The Assertion-Evidence Model</a:t>
            </a:r>
          </a:p>
        </p:txBody>
      </p:sp>
    </p:spTree>
    <p:extLst>
      <p:ext uri="{BB962C8B-B14F-4D97-AF65-F5344CB8AC3E}">
        <p14:creationId xmlns:p14="http://schemas.microsoft.com/office/powerpoint/2010/main" val="183124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274" y="381000"/>
            <a:ext cx="9088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assertion-evidence model combines complete sentence headings and visual evidence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49" y="1567717"/>
            <a:ext cx="6830088" cy="5083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403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234" y="246824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An ideal sentence heading is two lines long, left aligned, and</a:t>
            </a:r>
            <a:br>
              <a:rPr lang="en-US" sz="3200" dirty="0"/>
            </a:br>
            <a:r>
              <a:rPr lang="en-US" sz="3200" dirty="0"/>
              <a:t>sentence case (first letter only capitalized).</a:t>
            </a:r>
          </a:p>
        </p:txBody>
      </p:sp>
    </p:spTree>
    <p:extLst>
      <p:ext uri="{BB962C8B-B14F-4D97-AF65-F5344CB8AC3E}">
        <p14:creationId xmlns:p14="http://schemas.microsoft.com/office/powerpoint/2010/main" val="423709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use sentence headings with both topical and data-driven slides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7018"/>
            <a:ext cx="3719086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302" y="2237017"/>
            <a:ext cx="3742128" cy="2895600"/>
          </a:xfrm>
          <a:prstGeom prst="rect">
            <a:avLst/>
          </a:prstGeom>
          <a:ln>
            <a:solidFill>
              <a:srgbClr val="29293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1" y="2237018"/>
            <a:ext cx="3719085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852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819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Sometimes it is hard to think of a visual for a topic-driven slide</a:t>
            </a:r>
          </a:p>
        </p:txBody>
      </p:sp>
    </p:spTree>
    <p:extLst>
      <p:ext uri="{BB962C8B-B14F-4D97-AF65-F5344CB8AC3E}">
        <p14:creationId xmlns:p14="http://schemas.microsoft.com/office/powerpoint/2010/main" val="109506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819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 this case, consider using just a single sentence rather than a “decorative” visual</a:t>
            </a:r>
          </a:p>
        </p:txBody>
      </p:sp>
    </p:spTree>
    <p:extLst>
      <p:ext uri="{BB962C8B-B14F-4D97-AF65-F5344CB8AC3E}">
        <p14:creationId xmlns:p14="http://schemas.microsoft.com/office/powerpoint/2010/main" val="30894600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1537</Words>
  <Application>Microsoft Office PowerPoint</Application>
  <PresentationFormat>Widescreen</PresentationFormat>
  <Paragraphs>170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Helvetica Neue</vt:lpstr>
      <vt:lpstr>Times New Roman</vt:lpstr>
      <vt:lpstr>Office Theme</vt:lpstr>
      <vt:lpstr>Delivering Effective Presentations</vt:lpstr>
      <vt:lpstr>This presentation is meant to follow the “Designing Effective Slide Presentations” video</vt:lpstr>
      <vt:lpstr>PowerPoint Presentation</vt:lpstr>
      <vt:lpstr>In place of this default, we advocate a new model of slide design backed by research:  The Assertion-Evidence Model</vt:lpstr>
      <vt:lpstr>PowerPoint Presentation</vt:lpstr>
      <vt:lpstr>An ideal sentence heading is two lines long, left aligned, and sentence case (first letter only capitalized).</vt:lpstr>
      <vt:lpstr>We use sentence headings with both topical and data-driven slides</vt:lpstr>
      <vt:lpstr>Sometimes it is hard to think of a visual for a topic-driven slide</vt:lpstr>
      <vt:lpstr>In this case, consider using just a single sentence rather than a “decorative” visual</vt:lpstr>
      <vt:lpstr>But data-driven slides should always have a visual and a main sentence assertion</vt:lpstr>
      <vt:lpstr>The following slides use the assertion-evidence model to summarize research on its effectiveness</vt:lpstr>
      <vt:lpstr>Students in a geological sciences class did better on tests with the assertion-evidence design</vt:lpstr>
      <vt:lpstr>Engineering students also did better on tests with the assertion-evidence design</vt:lpstr>
      <vt:lpstr>Engineering students who created assertion-evidence slides received higher analysis scores (6 pt scale)</vt:lpstr>
      <vt:lpstr>CMU grad students using assertion-evidence gave more highly rated conference presentations (6 pt scale)</vt:lpstr>
      <vt:lpstr>Exercise A</vt:lpstr>
      <vt:lpstr>PowerPoint Presentation</vt:lpstr>
      <vt:lpstr>Adults feel most secure sharing private data on landline phones and least secure on social media</vt:lpstr>
      <vt:lpstr>Adults feel most secure sharing data on older technologies</vt:lpstr>
      <vt:lpstr>PowerPoint Presentation</vt:lpstr>
      <vt:lpstr>Filter A is more accurate, but slightly slower, than Filter B</vt:lpstr>
      <vt:lpstr>PowerPoint Presentation</vt:lpstr>
      <vt:lpstr>Polish males had higher test scores than other groups</vt:lpstr>
      <vt:lpstr>Polish students outperformed Slovak students at schools A and B</vt:lpstr>
      <vt:lpstr>Students at school C did the worst on tests regardless of gender or ethnicity</vt:lpstr>
      <vt:lpstr>Exercise B</vt:lpstr>
      <vt:lpstr>PowerPoint Presentation</vt:lpstr>
      <vt:lpstr>PowerPoint Presentation</vt:lpstr>
      <vt:lpstr>How to optimize workplace efficiency</vt:lpstr>
      <vt:lpstr>To work efficiently, break your time up into blocks</vt:lpstr>
      <vt:lpstr>To work efficiently, break your time up into blocks</vt:lpstr>
      <vt:lpstr>Planning your time into blocks can optimize efficiency</vt:lpstr>
      <vt:lpstr>Reflect after three blocks of time</vt:lpstr>
      <vt:lpstr>Alternate sitting with walking and standing</vt:lpstr>
      <vt:lpstr>Formal vs. Informal Email</vt:lpstr>
      <vt:lpstr>Match the tone and word choice of your email to your audience</vt:lpstr>
      <vt:lpstr>The distinction between formal and informal email is important for new employees to grasp</vt:lpstr>
      <vt:lpstr>Additional Resources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Wolfe</dc:creator>
  <cp:lastModifiedBy>Palmquist,Michael</cp:lastModifiedBy>
  <cp:revision>32</cp:revision>
  <dcterms:modified xsi:type="dcterms:W3CDTF">2026-03-11T17:27:12Z</dcterms:modified>
</cp:coreProperties>
</file>